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media/image7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6" r:id="rId6"/>
  </p:sldMasterIdLst>
  <p:notesMasterIdLst>
    <p:notesMasterId r:id="rId26"/>
  </p:notesMasterIdLst>
  <p:sldIdLst>
    <p:sldId id="259" r:id="rId7"/>
    <p:sldId id="2134805308" r:id="rId8"/>
    <p:sldId id="798" r:id="rId9"/>
    <p:sldId id="2134805283" r:id="rId10"/>
    <p:sldId id="2134805309" r:id="rId11"/>
    <p:sldId id="279" r:id="rId12"/>
    <p:sldId id="2134805301" r:id="rId13"/>
    <p:sldId id="274" r:id="rId14"/>
    <p:sldId id="2134805298" r:id="rId15"/>
    <p:sldId id="2134805300" r:id="rId16"/>
    <p:sldId id="262" r:id="rId17"/>
    <p:sldId id="2134804420" r:id="rId18"/>
    <p:sldId id="2134804421" r:id="rId19"/>
    <p:sldId id="2134805304" r:id="rId20"/>
    <p:sldId id="273" r:id="rId21"/>
    <p:sldId id="272" r:id="rId22"/>
    <p:sldId id="2134804720" r:id="rId23"/>
    <p:sldId id="2134805315" r:id="rId24"/>
    <p:sldId id="267" r:id="rId25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85"/>
    <a:srgbClr val="40AE49"/>
    <a:srgbClr val="FFD204"/>
    <a:srgbClr val="FBFBFB"/>
    <a:srgbClr val="243746"/>
    <a:srgbClr val="002B54"/>
    <a:srgbClr val="F3F7FF"/>
    <a:srgbClr val="F2D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59" autoAdjust="0"/>
    <p:restoredTop sz="94660"/>
  </p:normalViewPr>
  <p:slideViewPr>
    <p:cSldViewPr>
      <p:cViewPr varScale="1">
        <p:scale>
          <a:sx n="77" d="100"/>
          <a:sy n="77" d="100"/>
        </p:scale>
        <p:origin x="5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bita.loureiro\Downloads\Curvas%20de%20produ&#231;&#227;o_set2023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bita.loureiro\Downloads\Curvas%20de%20produ&#231;&#227;o_set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4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1400" b="1" noProof="0" dirty="0">
                <a:latin typeface="Arial" panose="020B0604020202020204" pitchFamily="34" charset="0"/>
                <a:cs typeface="Arial" panose="020B0604020202020204" pitchFamily="34" charset="0"/>
              </a:rPr>
              <a:t>Óleo produzido no Brasil por tipo de contrato </a:t>
            </a:r>
          </a:p>
          <a:p>
            <a:pPr>
              <a:defRPr lang="pt-BR" sz="1400" b="0" noProof="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BR" sz="1400" b="0" noProof="0" dirty="0">
                <a:latin typeface="Arial" panose="020B0604020202020204" pitchFamily="34" charset="0"/>
                <a:cs typeface="Arial" panose="020B0604020202020204" pitchFamily="34" charset="0"/>
              </a:rPr>
              <a:t>(Milhões </a:t>
            </a:r>
            <a:r>
              <a:rPr lang="pt-BR" sz="1400" b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bpd</a:t>
            </a:r>
            <a:r>
              <a:rPr lang="pt-BR" sz="1400" b="0" noProof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c:rich>
      </c:tx>
      <c:layout>
        <c:manualLayout>
          <c:xMode val="edge"/>
          <c:yMode val="edge"/>
          <c:x val="0.19247408755500722"/>
          <c:y val="2.856932041910068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14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417775255232054"/>
          <c:y val="6.7823182434246509E-2"/>
          <c:w val="0.90327056584400889"/>
          <c:h val="0.7298619267696554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Planilha4!$D$1</c:f>
              <c:strCache>
                <c:ptCount val="1"/>
                <c:pt idx="0">
                  <c:v>Production Sharing Contracts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Planilha4!$A$2:$A$130</c:f>
              <c:strCache>
                <c:ptCount val="129"/>
                <c:pt idx="0">
                  <c:v>2013-01</c:v>
                </c:pt>
                <c:pt idx="1">
                  <c:v>2013-02</c:v>
                </c:pt>
                <c:pt idx="2">
                  <c:v>2013-03</c:v>
                </c:pt>
                <c:pt idx="3">
                  <c:v>2013-04</c:v>
                </c:pt>
                <c:pt idx="4">
                  <c:v>2013-05</c:v>
                </c:pt>
                <c:pt idx="5">
                  <c:v>2013-06</c:v>
                </c:pt>
                <c:pt idx="6">
                  <c:v>2013-07</c:v>
                </c:pt>
                <c:pt idx="7">
                  <c:v>2013-08</c:v>
                </c:pt>
                <c:pt idx="8">
                  <c:v>2013-09</c:v>
                </c:pt>
                <c:pt idx="9">
                  <c:v>2013-10</c:v>
                </c:pt>
                <c:pt idx="10">
                  <c:v>2013-11</c:v>
                </c:pt>
                <c:pt idx="11">
                  <c:v>2013-12</c:v>
                </c:pt>
                <c:pt idx="12">
                  <c:v>2014-01</c:v>
                </c:pt>
                <c:pt idx="13">
                  <c:v>2014-02</c:v>
                </c:pt>
                <c:pt idx="14">
                  <c:v>2014-03</c:v>
                </c:pt>
                <c:pt idx="15">
                  <c:v>2014-04</c:v>
                </c:pt>
                <c:pt idx="16">
                  <c:v>2014-05</c:v>
                </c:pt>
                <c:pt idx="17">
                  <c:v>2014-06</c:v>
                </c:pt>
                <c:pt idx="18">
                  <c:v>2014-07</c:v>
                </c:pt>
                <c:pt idx="19">
                  <c:v>2014-08</c:v>
                </c:pt>
                <c:pt idx="20">
                  <c:v>2014-09</c:v>
                </c:pt>
                <c:pt idx="21">
                  <c:v>2014-10</c:v>
                </c:pt>
                <c:pt idx="22">
                  <c:v>2014-11</c:v>
                </c:pt>
                <c:pt idx="23">
                  <c:v>2014-12</c:v>
                </c:pt>
                <c:pt idx="24">
                  <c:v>2015-01</c:v>
                </c:pt>
                <c:pt idx="25">
                  <c:v>2015-02</c:v>
                </c:pt>
                <c:pt idx="26">
                  <c:v>2015-03</c:v>
                </c:pt>
                <c:pt idx="27">
                  <c:v>2015-04</c:v>
                </c:pt>
                <c:pt idx="28">
                  <c:v>2015-05</c:v>
                </c:pt>
                <c:pt idx="29">
                  <c:v>2015-06</c:v>
                </c:pt>
                <c:pt idx="30">
                  <c:v>2015-07</c:v>
                </c:pt>
                <c:pt idx="31">
                  <c:v>2015-08</c:v>
                </c:pt>
                <c:pt idx="32">
                  <c:v>2015-09</c:v>
                </c:pt>
                <c:pt idx="33">
                  <c:v>2015-10</c:v>
                </c:pt>
                <c:pt idx="34">
                  <c:v>2015-11</c:v>
                </c:pt>
                <c:pt idx="35">
                  <c:v>2015-12</c:v>
                </c:pt>
                <c:pt idx="36">
                  <c:v>2016-01</c:v>
                </c:pt>
                <c:pt idx="37">
                  <c:v>2016-02</c:v>
                </c:pt>
                <c:pt idx="38">
                  <c:v>2016-03</c:v>
                </c:pt>
                <c:pt idx="39">
                  <c:v>2016-04</c:v>
                </c:pt>
                <c:pt idx="40">
                  <c:v>2016-05</c:v>
                </c:pt>
                <c:pt idx="41">
                  <c:v>2016-06</c:v>
                </c:pt>
                <c:pt idx="42">
                  <c:v>2016-07</c:v>
                </c:pt>
                <c:pt idx="43">
                  <c:v>2016-08</c:v>
                </c:pt>
                <c:pt idx="44">
                  <c:v>2016-09</c:v>
                </c:pt>
                <c:pt idx="45">
                  <c:v>2016-10</c:v>
                </c:pt>
                <c:pt idx="46">
                  <c:v>2016-11</c:v>
                </c:pt>
                <c:pt idx="47">
                  <c:v>2016-12</c:v>
                </c:pt>
                <c:pt idx="48">
                  <c:v>2017-01</c:v>
                </c:pt>
                <c:pt idx="49">
                  <c:v>2017-02</c:v>
                </c:pt>
                <c:pt idx="50">
                  <c:v>2017-03</c:v>
                </c:pt>
                <c:pt idx="51">
                  <c:v>2017-04</c:v>
                </c:pt>
                <c:pt idx="52">
                  <c:v>2017-05</c:v>
                </c:pt>
                <c:pt idx="53">
                  <c:v>2017-06</c:v>
                </c:pt>
                <c:pt idx="54">
                  <c:v>2017-07</c:v>
                </c:pt>
                <c:pt idx="55">
                  <c:v>2017-08</c:v>
                </c:pt>
                <c:pt idx="56">
                  <c:v>2017-09</c:v>
                </c:pt>
                <c:pt idx="57">
                  <c:v>2017-10</c:v>
                </c:pt>
                <c:pt idx="58">
                  <c:v>2017-11</c:v>
                </c:pt>
                <c:pt idx="59">
                  <c:v>2017-12</c:v>
                </c:pt>
                <c:pt idx="60">
                  <c:v>2018-01</c:v>
                </c:pt>
                <c:pt idx="61">
                  <c:v>2018-02</c:v>
                </c:pt>
                <c:pt idx="62">
                  <c:v>2018-03</c:v>
                </c:pt>
                <c:pt idx="63">
                  <c:v>2018-04</c:v>
                </c:pt>
                <c:pt idx="64">
                  <c:v>2018-05</c:v>
                </c:pt>
                <c:pt idx="65">
                  <c:v>2018-06</c:v>
                </c:pt>
                <c:pt idx="66">
                  <c:v>2018-07</c:v>
                </c:pt>
                <c:pt idx="67">
                  <c:v>2018-08</c:v>
                </c:pt>
                <c:pt idx="68">
                  <c:v>2018-09</c:v>
                </c:pt>
                <c:pt idx="69">
                  <c:v>2018-10</c:v>
                </c:pt>
                <c:pt idx="70">
                  <c:v>2018-11</c:v>
                </c:pt>
                <c:pt idx="71">
                  <c:v>2018-12</c:v>
                </c:pt>
                <c:pt idx="72">
                  <c:v>2019-01</c:v>
                </c:pt>
                <c:pt idx="73">
                  <c:v>2019-02</c:v>
                </c:pt>
                <c:pt idx="74">
                  <c:v>2019-03</c:v>
                </c:pt>
                <c:pt idx="75">
                  <c:v>2019-04</c:v>
                </c:pt>
                <c:pt idx="76">
                  <c:v>2019-05</c:v>
                </c:pt>
                <c:pt idx="77">
                  <c:v>2019-06</c:v>
                </c:pt>
                <c:pt idx="78">
                  <c:v>2019-07</c:v>
                </c:pt>
                <c:pt idx="79">
                  <c:v>2019-08</c:v>
                </c:pt>
                <c:pt idx="80">
                  <c:v>2019-09</c:v>
                </c:pt>
                <c:pt idx="81">
                  <c:v>2019-10</c:v>
                </c:pt>
                <c:pt idx="82">
                  <c:v>2019-11</c:v>
                </c:pt>
                <c:pt idx="83">
                  <c:v>2019-12</c:v>
                </c:pt>
                <c:pt idx="84">
                  <c:v>2020-01</c:v>
                </c:pt>
                <c:pt idx="85">
                  <c:v>2020-02</c:v>
                </c:pt>
                <c:pt idx="86">
                  <c:v>2020-03</c:v>
                </c:pt>
                <c:pt idx="87">
                  <c:v>2020-04</c:v>
                </c:pt>
                <c:pt idx="88">
                  <c:v>2020-05</c:v>
                </c:pt>
                <c:pt idx="89">
                  <c:v>2020-06</c:v>
                </c:pt>
                <c:pt idx="90">
                  <c:v>2020-07</c:v>
                </c:pt>
                <c:pt idx="91">
                  <c:v>2020-08</c:v>
                </c:pt>
                <c:pt idx="92">
                  <c:v>2020-09</c:v>
                </c:pt>
                <c:pt idx="93">
                  <c:v>2020-10</c:v>
                </c:pt>
                <c:pt idx="94">
                  <c:v>2020-11</c:v>
                </c:pt>
                <c:pt idx="95">
                  <c:v>2020-12</c:v>
                </c:pt>
                <c:pt idx="96">
                  <c:v>2021-01</c:v>
                </c:pt>
                <c:pt idx="97">
                  <c:v>2021-02</c:v>
                </c:pt>
                <c:pt idx="98">
                  <c:v>2021-03</c:v>
                </c:pt>
                <c:pt idx="99">
                  <c:v>2021-04</c:v>
                </c:pt>
                <c:pt idx="100">
                  <c:v>2021-05</c:v>
                </c:pt>
                <c:pt idx="101">
                  <c:v>2021-06</c:v>
                </c:pt>
                <c:pt idx="102">
                  <c:v>2021-07</c:v>
                </c:pt>
                <c:pt idx="103">
                  <c:v>2021-08</c:v>
                </c:pt>
                <c:pt idx="104">
                  <c:v>2021-09</c:v>
                </c:pt>
                <c:pt idx="105">
                  <c:v>2021-10</c:v>
                </c:pt>
                <c:pt idx="106">
                  <c:v>2021-11</c:v>
                </c:pt>
                <c:pt idx="107">
                  <c:v>2021-12</c:v>
                </c:pt>
                <c:pt idx="108">
                  <c:v>2022-01</c:v>
                </c:pt>
                <c:pt idx="109">
                  <c:v>2022-02</c:v>
                </c:pt>
                <c:pt idx="110">
                  <c:v>2022-03</c:v>
                </c:pt>
                <c:pt idx="111">
                  <c:v>2022-04</c:v>
                </c:pt>
                <c:pt idx="112">
                  <c:v>2022-05</c:v>
                </c:pt>
                <c:pt idx="113">
                  <c:v>2022-06</c:v>
                </c:pt>
                <c:pt idx="114">
                  <c:v>2022-07</c:v>
                </c:pt>
                <c:pt idx="115">
                  <c:v>2022-08</c:v>
                </c:pt>
                <c:pt idx="116">
                  <c:v>2022-09</c:v>
                </c:pt>
                <c:pt idx="117">
                  <c:v>2022-10</c:v>
                </c:pt>
                <c:pt idx="118">
                  <c:v>2022-11</c:v>
                </c:pt>
                <c:pt idx="119">
                  <c:v>2022-12</c:v>
                </c:pt>
                <c:pt idx="120">
                  <c:v>2023-01</c:v>
                </c:pt>
                <c:pt idx="121">
                  <c:v>2023-02</c:v>
                </c:pt>
                <c:pt idx="122">
                  <c:v>2023-03</c:v>
                </c:pt>
                <c:pt idx="123">
                  <c:v>2023-04</c:v>
                </c:pt>
                <c:pt idx="124">
                  <c:v>2023-05</c:v>
                </c:pt>
                <c:pt idx="125">
                  <c:v>2023-06</c:v>
                </c:pt>
                <c:pt idx="126">
                  <c:v>2023-07</c:v>
                </c:pt>
                <c:pt idx="127">
                  <c:v>2023-08</c:v>
                </c:pt>
                <c:pt idx="128">
                  <c:v>2023-09</c:v>
                </c:pt>
              </c:strCache>
            </c:strRef>
          </c:cat>
          <c:val>
            <c:numRef>
              <c:f>Planilha4!$D$2:$D$130</c:f>
              <c:numCache>
                <c:formatCode>General</c:formatCode>
                <c:ptCount val="129"/>
                <c:pt idx="57">
                  <c:v>651.25504328387115</c:v>
                </c:pt>
                <c:pt idx="58">
                  <c:v>1516.0748363666669</c:v>
                </c:pt>
                <c:pt idx="59">
                  <c:v>10698.276959870969</c:v>
                </c:pt>
                <c:pt idx="60">
                  <c:v>13565.253516709679</c:v>
                </c:pt>
                <c:pt idx="61">
                  <c:v>16317.766401035717</c:v>
                </c:pt>
                <c:pt idx="62">
                  <c:v>25573.961665806455</c:v>
                </c:pt>
                <c:pt idx="63">
                  <c:v>36085.059290666664</c:v>
                </c:pt>
                <c:pt idx="64">
                  <c:v>39917.974819354844</c:v>
                </c:pt>
                <c:pt idx="65">
                  <c:v>40975.176905333334</c:v>
                </c:pt>
                <c:pt idx="66">
                  <c:v>38846.069457096775</c:v>
                </c:pt>
                <c:pt idx="67">
                  <c:v>38577.230803870967</c:v>
                </c:pt>
                <c:pt idx="68">
                  <c:v>42678.876773999997</c:v>
                </c:pt>
                <c:pt idx="69">
                  <c:v>2177.8974367741935</c:v>
                </c:pt>
                <c:pt idx="70">
                  <c:v>8394.9064407136975</c:v>
                </c:pt>
                <c:pt idx="71">
                  <c:v>26355.876738004488</c:v>
                </c:pt>
                <c:pt idx="72">
                  <c:v>54765.587748190388</c:v>
                </c:pt>
                <c:pt idx="73">
                  <c:v>63420.723001793769</c:v>
                </c:pt>
                <c:pt idx="74">
                  <c:v>51920.11213988567</c:v>
                </c:pt>
                <c:pt idx="75">
                  <c:v>61384.966698110016</c:v>
                </c:pt>
                <c:pt idx="76">
                  <c:v>39542.717943499323</c:v>
                </c:pt>
                <c:pt idx="77">
                  <c:v>61754.045465310017</c:v>
                </c:pt>
                <c:pt idx="78">
                  <c:v>61862.312836891746</c:v>
                </c:pt>
                <c:pt idx="79">
                  <c:v>63125.444533179296</c:v>
                </c:pt>
                <c:pt idx="80">
                  <c:v>34758.690700864863</c:v>
                </c:pt>
                <c:pt idx="81">
                  <c:v>65098.118901441252</c:v>
                </c:pt>
                <c:pt idx="82">
                  <c:v>62502.244874262578</c:v>
                </c:pt>
                <c:pt idx="83">
                  <c:v>64408.755177619132</c:v>
                </c:pt>
                <c:pt idx="84">
                  <c:v>37742.855875713562</c:v>
                </c:pt>
                <c:pt idx="85">
                  <c:v>64140.899024899001</c:v>
                </c:pt>
                <c:pt idx="86">
                  <c:v>63982.094640844254</c:v>
                </c:pt>
                <c:pt idx="87">
                  <c:v>55811.690800815144</c:v>
                </c:pt>
                <c:pt idx="88">
                  <c:v>42296.475102097349</c:v>
                </c:pt>
                <c:pt idx="89">
                  <c:v>46066.732006509046</c:v>
                </c:pt>
                <c:pt idx="90">
                  <c:v>29379.161127792569</c:v>
                </c:pt>
                <c:pt idx="91">
                  <c:v>22400.813061242185</c:v>
                </c:pt>
                <c:pt idx="92">
                  <c:v>44970.219478729639</c:v>
                </c:pt>
                <c:pt idx="93">
                  <c:v>43622.928405495011</c:v>
                </c:pt>
                <c:pt idx="94">
                  <c:v>40397.583101626682</c:v>
                </c:pt>
                <c:pt idx="95">
                  <c:v>46682.210611527415</c:v>
                </c:pt>
                <c:pt idx="96">
                  <c:v>45909.778294274976</c:v>
                </c:pt>
                <c:pt idx="97">
                  <c:v>54849.91046480761</c:v>
                </c:pt>
                <c:pt idx="98">
                  <c:v>59097.051985076418</c:v>
                </c:pt>
                <c:pt idx="99">
                  <c:v>55389.221178510779</c:v>
                </c:pt>
                <c:pt idx="100">
                  <c:v>36505.771045529109</c:v>
                </c:pt>
                <c:pt idx="101">
                  <c:v>53777.982284200982</c:v>
                </c:pt>
                <c:pt idx="102">
                  <c:v>37610.9686703759</c:v>
                </c:pt>
                <c:pt idx="103">
                  <c:v>12930.163640195729</c:v>
                </c:pt>
                <c:pt idx="104">
                  <c:v>430876.77486881113</c:v>
                </c:pt>
                <c:pt idx="105">
                  <c:v>356542.63603591768</c:v>
                </c:pt>
                <c:pt idx="106">
                  <c:v>446003.7219130444</c:v>
                </c:pt>
                <c:pt idx="107">
                  <c:v>466116.85271836008</c:v>
                </c:pt>
                <c:pt idx="108">
                  <c:v>466270.96962787892</c:v>
                </c:pt>
                <c:pt idx="109">
                  <c:v>464756.07769612776</c:v>
                </c:pt>
                <c:pt idx="110">
                  <c:v>472404.62459876196</c:v>
                </c:pt>
                <c:pt idx="111">
                  <c:v>485902.51672057627</c:v>
                </c:pt>
                <c:pt idx="112">
                  <c:v>671727.39851535985</c:v>
                </c:pt>
                <c:pt idx="113">
                  <c:v>673425.71667379921</c:v>
                </c:pt>
                <c:pt idx="114">
                  <c:v>691377.62213269575</c:v>
                </c:pt>
                <c:pt idx="115">
                  <c:v>722230.9513273983</c:v>
                </c:pt>
                <c:pt idx="116">
                  <c:v>668135.47694306436</c:v>
                </c:pt>
                <c:pt idx="117">
                  <c:v>777557.26136124926</c:v>
                </c:pt>
                <c:pt idx="118">
                  <c:v>793068.9234050489</c:v>
                </c:pt>
                <c:pt idx="119">
                  <c:v>760518.50455230183</c:v>
                </c:pt>
                <c:pt idx="120">
                  <c:v>844830.60308761639</c:v>
                </c:pt>
                <c:pt idx="121">
                  <c:v>868024.95184908796</c:v>
                </c:pt>
                <c:pt idx="122">
                  <c:v>696124.2345940707</c:v>
                </c:pt>
                <c:pt idx="123">
                  <c:v>771051.18330318853</c:v>
                </c:pt>
                <c:pt idx="124">
                  <c:v>818630.2459395139</c:v>
                </c:pt>
                <c:pt idx="125">
                  <c:v>880984.53238234844</c:v>
                </c:pt>
                <c:pt idx="126">
                  <c:v>899177.06341171637</c:v>
                </c:pt>
                <c:pt idx="127">
                  <c:v>920564.17794982565</c:v>
                </c:pt>
                <c:pt idx="128">
                  <c:v>981490.78929190757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50-4B78-BC7B-E4CE6589BAE2}"/>
            </c:ext>
          </c:extLst>
        </c:ser>
        <c:ser>
          <c:idx val="0"/>
          <c:order val="1"/>
          <c:tx>
            <c:strRef>
              <c:f>Planilha4!$B$1</c:f>
              <c:strCache>
                <c:ptCount val="1"/>
                <c:pt idx="0">
                  <c:v>Transfer of Rights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Planilha4!$A$2:$A$130</c:f>
              <c:strCache>
                <c:ptCount val="129"/>
                <c:pt idx="0">
                  <c:v>2013-01</c:v>
                </c:pt>
                <c:pt idx="1">
                  <c:v>2013-02</c:v>
                </c:pt>
                <c:pt idx="2">
                  <c:v>2013-03</c:v>
                </c:pt>
                <c:pt idx="3">
                  <c:v>2013-04</c:v>
                </c:pt>
                <c:pt idx="4">
                  <c:v>2013-05</c:v>
                </c:pt>
                <c:pt idx="5">
                  <c:v>2013-06</c:v>
                </c:pt>
                <c:pt idx="6">
                  <c:v>2013-07</c:v>
                </c:pt>
                <c:pt idx="7">
                  <c:v>2013-08</c:v>
                </c:pt>
                <c:pt idx="8">
                  <c:v>2013-09</c:v>
                </c:pt>
                <c:pt idx="9">
                  <c:v>2013-10</c:v>
                </c:pt>
                <c:pt idx="10">
                  <c:v>2013-11</c:v>
                </c:pt>
                <c:pt idx="11">
                  <c:v>2013-12</c:v>
                </c:pt>
                <c:pt idx="12">
                  <c:v>2014-01</c:v>
                </c:pt>
                <c:pt idx="13">
                  <c:v>2014-02</c:v>
                </c:pt>
                <c:pt idx="14">
                  <c:v>2014-03</c:v>
                </c:pt>
                <c:pt idx="15">
                  <c:v>2014-04</c:v>
                </c:pt>
                <c:pt idx="16">
                  <c:v>2014-05</c:v>
                </c:pt>
                <c:pt idx="17">
                  <c:v>2014-06</c:v>
                </c:pt>
                <c:pt idx="18">
                  <c:v>2014-07</c:v>
                </c:pt>
                <c:pt idx="19">
                  <c:v>2014-08</c:v>
                </c:pt>
                <c:pt idx="20">
                  <c:v>2014-09</c:v>
                </c:pt>
                <c:pt idx="21">
                  <c:v>2014-10</c:v>
                </c:pt>
                <c:pt idx="22">
                  <c:v>2014-11</c:v>
                </c:pt>
                <c:pt idx="23">
                  <c:v>2014-12</c:v>
                </c:pt>
                <c:pt idx="24">
                  <c:v>2015-01</c:v>
                </c:pt>
                <c:pt idx="25">
                  <c:v>2015-02</c:v>
                </c:pt>
                <c:pt idx="26">
                  <c:v>2015-03</c:v>
                </c:pt>
                <c:pt idx="27">
                  <c:v>2015-04</c:v>
                </c:pt>
                <c:pt idx="28">
                  <c:v>2015-05</c:v>
                </c:pt>
                <c:pt idx="29">
                  <c:v>2015-06</c:v>
                </c:pt>
                <c:pt idx="30">
                  <c:v>2015-07</c:v>
                </c:pt>
                <c:pt idx="31">
                  <c:v>2015-08</c:v>
                </c:pt>
                <c:pt idx="32">
                  <c:v>2015-09</c:v>
                </c:pt>
                <c:pt idx="33">
                  <c:v>2015-10</c:v>
                </c:pt>
                <c:pt idx="34">
                  <c:v>2015-11</c:v>
                </c:pt>
                <c:pt idx="35">
                  <c:v>2015-12</c:v>
                </c:pt>
                <c:pt idx="36">
                  <c:v>2016-01</c:v>
                </c:pt>
                <c:pt idx="37">
                  <c:v>2016-02</c:v>
                </c:pt>
                <c:pt idx="38">
                  <c:v>2016-03</c:v>
                </c:pt>
                <c:pt idx="39">
                  <c:v>2016-04</c:v>
                </c:pt>
                <c:pt idx="40">
                  <c:v>2016-05</c:v>
                </c:pt>
                <c:pt idx="41">
                  <c:v>2016-06</c:v>
                </c:pt>
                <c:pt idx="42">
                  <c:v>2016-07</c:v>
                </c:pt>
                <c:pt idx="43">
                  <c:v>2016-08</c:v>
                </c:pt>
                <c:pt idx="44">
                  <c:v>2016-09</c:v>
                </c:pt>
                <c:pt idx="45">
                  <c:v>2016-10</c:v>
                </c:pt>
                <c:pt idx="46">
                  <c:v>2016-11</c:v>
                </c:pt>
                <c:pt idx="47">
                  <c:v>2016-12</c:v>
                </c:pt>
                <c:pt idx="48">
                  <c:v>2017-01</c:v>
                </c:pt>
                <c:pt idx="49">
                  <c:v>2017-02</c:v>
                </c:pt>
                <c:pt idx="50">
                  <c:v>2017-03</c:v>
                </c:pt>
                <c:pt idx="51">
                  <c:v>2017-04</c:v>
                </c:pt>
                <c:pt idx="52">
                  <c:v>2017-05</c:v>
                </c:pt>
                <c:pt idx="53">
                  <c:v>2017-06</c:v>
                </c:pt>
                <c:pt idx="54">
                  <c:v>2017-07</c:v>
                </c:pt>
                <c:pt idx="55">
                  <c:v>2017-08</c:v>
                </c:pt>
                <c:pt idx="56">
                  <c:v>2017-09</c:v>
                </c:pt>
                <c:pt idx="57">
                  <c:v>2017-10</c:v>
                </c:pt>
                <c:pt idx="58">
                  <c:v>2017-11</c:v>
                </c:pt>
                <c:pt idx="59">
                  <c:v>2017-12</c:v>
                </c:pt>
                <c:pt idx="60">
                  <c:v>2018-01</c:v>
                </c:pt>
                <c:pt idx="61">
                  <c:v>2018-02</c:v>
                </c:pt>
                <c:pt idx="62">
                  <c:v>2018-03</c:v>
                </c:pt>
                <c:pt idx="63">
                  <c:v>2018-04</c:v>
                </c:pt>
                <c:pt idx="64">
                  <c:v>2018-05</c:v>
                </c:pt>
                <c:pt idx="65">
                  <c:v>2018-06</c:v>
                </c:pt>
                <c:pt idx="66">
                  <c:v>2018-07</c:v>
                </c:pt>
                <c:pt idx="67">
                  <c:v>2018-08</c:v>
                </c:pt>
                <c:pt idx="68">
                  <c:v>2018-09</c:v>
                </c:pt>
                <c:pt idx="69">
                  <c:v>2018-10</c:v>
                </c:pt>
                <c:pt idx="70">
                  <c:v>2018-11</c:v>
                </c:pt>
                <c:pt idx="71">
                  <c:v>2018-12</c:v>
                </c:pt>
                <c:pt idx="72">
                  <c:v>2019-01</c:v>
                </c:pt>
                <c:pt idx="73">
                  <c:v>2019-02</c:v>
                </c:pt>
                <c:pt idx="74">
                  <c:v>2019-03</c:v>
                </c:pt>
                <c:pt idx="75">
                  <c:v>2019-04</c:v>
                </c:pt>
                <c:pt idx="76">
                  <c:v>2019-05</c:v>
                </c:pt>
                <c:pt idx="77">
                  <c:v>2019-06</c:v>
                </c:pt>
                <c:pt idx="78">
                  <c:v>2019-07</c:v>
                </c:pt>
                <c:pt idx="79">
                  <c:v>2019-08</c:v>
                </c:pt>
                <c:pt idx="80">
                  <c:v>2019-09</c:v>
                </c:pt>
                <c:pt idx="81">
                  <c:v>2019-10</c:v>
                </c:pt>
                <c:pt idx="82">
                  <c:v>2019-11</c:v>
                </c:pt>
                <c:pt idx="83">
                  <c:v>2019-12</c:v>
                </c:pt>
                <c:pt idx="84">
                  <c:v>2020-01</c:v>
                </c:pt>
                <c:pt idx="85">
                  <c:v>2020-02</c:v>
                </c:pt>
                <c:pt idx="86">
                  <c:v>2020-03</c:v>
                </c:pt>
                <c:pt idx="87">
                  <c:v>2020-04</c:v>
                </c:pt>
                <c:pt idx="88">
                  <c:v>2020-05</c:v>
                </c:pt>
                <c:pt idx="89">
                  <c:v>2020-06</c:v>
                </c:pt>
                <c:pt idx="90">
                  <c:v>2020-07</c:v>
                </c:pt>
                <c:pt idx="91">
                  <c:v>2020-08</c:v>
                </c:pt>
                <c:pt idx="92">
                  <c:v>2020-09</c:v>
                </c:pt>
                <c:pt idx="93">
                  <c:v>2020-10</c:v>
                </c:pt>
                <c:pt idx="94">
                  <c:v>2020-11</c:v>
                </c:pt>
                <c:pt idx="95">
                  <c:v>2020-12</c:v>
                </c:pt>
                <c:pt idx="96">
                  <c:v>2021-01</c:v>
                </c:pt>
                <c:pt idx="97">
                  <c:v>2021-02</c:v>
                </c:pt>
                <c:pt idx="98">
                  <c:v>2021-03</c:v>
                </c:pt>
                <c:pt idx="99">
                  <c:v>2021-04</c:v>
                </c:pt>
                <c:pt idx="100">
                  <c:v>2021-05</c:v>
                </c:pt>
                <c:pt idx="101">
                  <c:v>2021-06</c:v>
                </c:pt>
                <c:pt idx="102">
                  <c:v>2021-07</c:v>
                </c:pt>
                <c:pt idx="103">
                  <c:v>2021-08</c:v>
                </c:pt>
                <c:pt idx="104">
                  <c:v>2021-09</c:v>
                </c:pt>
                <c:pt idx="105">
                  <c:v>2021-10</c:v>
                </c:pt>
                <c:pt idx="106">
                  <c:v>2021-11</c:v>
                </c:pt>
                <c:pt idx="107">
                  <c:v>2021-12</c:v>
                </c:pt>
                <c:pt idx="108">
                  <c:v>2022-01</c:v>
                </c:pt>
                <c:pt idx="109">
                  <c:v>2022-02</c:v>
                </c:pt>
                <c:pt idx="110">
                  <c:v>2022-03</c:v>
                </c:pt>
                <c:pt idx="111">
                  <c:v>2022-04</c:v>
                </c:pt>
                <c:pt idx="112">
                  <c:v>2022-05</c:v>
                </c:pt>
                <c:pt idx="113">
                  <c:v>2022-06</c:v>
                </c:pt>
                <c:pt idx="114">
                  <c:v>2022-07</c:v>
                </c:pt>
                <c:pt idx="115">
                  <c:v>2022-08</c:v>
                </c:pt>
                <c:pt idx="116">
                  <c:v>2022-09</c:v>
                </c:pt>
                <c:pt idx="117">
                  <c:v>2022-10</c:v>
                </c:pt>
                <c:pt idx="118">
                  <c:v>2022-11</c:v>
                </c:pt>
                <c:pt idx="119">
                  <c:v>2022-12</c:v>
                </c:pt>
                <c:pt idx="120">
                  <c:v>2023-01</c:v>
                </c:pt>
                <c:pt idx="121">
                  <c:v>2023-02</c:v>
                </c:pt>
                <c:pt idx="122">
                  <c:v>2023-03</c:v>
                </c:pt>
                <c:pt idx="123">
                  <c:v>2023-04</c:v>
                </c:pt>
                <c:pt idx="124">
                  <c:v>2023-05</c:v>
                </c:pt>
                <c:pt idx="125">
                  <c:v>2023-06</c:v>
                </c:pt>
                <c:pt idx="126">
                  <c:v>2023-07</c:v>
                </c:pt>
                <c:pt idx="127">
                  <c:v>2023-08</c:v>
                </c:pt>
                <c:pt idx="128">
                  <c:v>2023-09</c:v>
                </c:pt>
              </c:strCache>
            </c:strRef>
          </c:cat>
          <c:val>
            <c:numRef>
              <c:f>Planilha4!$B$2:$B$130</c:f>
              <c:numCache>
                <c:formatCode>General</c:formatCode>
                <c:ptCount val="129"/>
                <c:pt idx="9">
                  <c:v>496.89093205806455</c:v>
                </c:pt>
                <c:pt idx="15">
                  <c:v>814.12994376333324</c:v>
                </c:pt>
                <c:pt idx="16">
                  <c:v>629.40505493225805</c:v>
                </c:pt>
                <c:pt idx="17">
                  <c:v>393.82177692666676</c:v>
                </c:pt>
                <c:pt idx="18">
                  <c:v>266.00215181290321</c:v>
                </c:pt>
                <c:pt idx="20">
                  <c:v>262.18024683333334</c:v>
                </c:pt>
                <c:pt idx="22">
                  <c:v>230.21333580999999</c:v>
                </c:pt>
                <c:pt idx="23">
                  <c:v>697.72050741612907</c:v>
                </c:pt>
                <c:pt idx="24">
                  <c:v>297.40656445161289</c:v>
                </c:pt>
                <c:pt idx="25">
                  <c:v>733.60300390714292</c:v>
                </c:pt>
                <c:pt idx="26">
                  <c:v>9449.7496748709691</c:v>
                </c:pt>
                <c:pt idx="27">
                  <c:v>8389.0885991866671</c:v>
                </c:pt>
                <c:pt idx="28">
                  <c:v>15750.108294932259</c:v>
                </c:pt>
                <c:pt idx="29">
                  <c:v>28339.53985747333</c:v>
                </c:pt>
                <c:pt idx="30">
                  <c:v>31163.151758877422</c:v>
                </c:pt>
                <c:pt idx="31">
                  <c:v>22566.543796522586</c:v>
                </c:pt>
                <c:pt idx="32">
                  <c:v>23633.143399700002</c:v>
                </c:pt>
                <c:pt idx="33">
                  <c:v>22957.664472032255</c:v>
                </c:pt>
                <c:pt idx="34">
                  <c:v>8705.2668648699982</c:v>
                </c:pt>
                <c:pt idx="35">
                  <c:v>196.33743363548388</c:v>
                </c:pt>
                <c:pt idx="36">
                  <c:v>3857.0129405483872</c:v>
                </c:pt>
                <c:pt idx="37">
                  <c:v>17593.787127200001</c:v>
                </c:pt>
                <c:pt idx="38">
                  <c:v>19147.299603003223</c:v>
                </c:pt>
                <c:pt idx="39">
                  <c:v>16721.627613266668</c:v>
                </c:pt>
                <c:pt idx="40">
                  <c:v>20182.884355967744</c:v>
                </c:pt>
                <c:pt idx="41">
                  <c:v>19357.686984266664</c:v>
                </c:pt>
                <c:pt idx="42">
                  <c:v>21083.84891419355</c:v>
                </c:pt>
                <c:pt idx="43">
                  <c:v>34623.293920193551</c:v>
                </c:pt>
                <c:pt idx="44">
                  <c:v>13616.614684890001</c:v>
                </c:pt>
                <c:pt idx="45">
                  <c:v>14071.015109838709</c:v>
                </c:pt>
                <c:pt idx="46">
                  <c:v>15277.6339995</c:v>
                </c:pt>
                <c:pt idx="47">
                  <c:v>25590.396330645162</c:v>
                </c:pt>
                <c:pt idx="48">
                  <c:v>22301.434391935483</c:v>
                </c:pt>
                <c:pt idx="49">
                  <c:v>3826.7428676071427</c:v>
                </c:pt>
                <c:pt idx="50">
                  <c:v>28297.063891322578</c:v>
                </c:pt>
                <c:pt idx="51">
                  <c:v>28790.647127276672</c:v>
                </c:pt>
                <c:pt idx="52">
                  <c:v>28611.838447258062</c:v>
                </c:pt>
                <c:pt idx="53">
                  <c:v>29032.924318666668</c:v>
                </c:pt>
                <c:pt idx="54">
                  <c:v>30242.218068387097</c:v>
                </c:pt>
                <c:pt idx="55">
                  <c:v>29255.732383870967</c:v>
                </c:pt>
                <c:pt idx="56">
                  <c:v>28078.131160666668</c:v>
                </c:pt>
                <c:pt idx="57">
                  <c:v>28261.53660967742</c:v>
                </c:pt>
                <c:pt idx="58">
                  <c:v>29251.180725666665</c:v>
                </c:pt>
                <c:pt idx="59">
                  <c:v>3033.0072511290327</c:v>
                </c:pt>
                <c:pt idx="60">
                  <c:v>0</c:v>
                </c:pt>
                <c:pt idx="62">
                  <c:v>0</c:v>
                </c:pt>
                <c:pt idx="63">
                  <c:v>10526.349264359998</c:v>
                </c:pt>
                <c:pt idx="64">
                  <c:v>31289.167087741938</c:v>
                </c:pt>
                <c:pt idx="65">
                  <c:v>32587.50561</c:v>
                </c:pt>
                <c:pt idx="66">
                  <c:v>29859.14834967742</c:v>
                </c:pt>
                <c:pt idx="67">
                  <c:v>24302.811354516129</c:v>
                </c:pt>
                <c:pt idx="68">
                  <c:v>34659.72544656667</c:v>
                </c:pt>
                <c:pt idx="69">
                  <c:v>52121.220704838714</c:v>
                </c:pt>
                <c:pt idx="70">
                  <c:v>83784.420474600018</c:v>
                </c:pt>
                <c:pt idx="71">
                  <c:v>97931.733008709678</c:v>
                </c:pt>
                <c:pt idx="72">
                  <c:v>71243.501066838711</c:v>
                </c:pt>
                <c:pt idx="73">
                  <c:v>89635.251156535713</c:v>
                </c:pt>
                <c:pt idx="74">
                  <c:v>136243.06716725806</c:v>
                </c:pt>
                <c:pt idx="75">
                  <c:v>214843.35104619403</c:v>
                </c:pt>
                <c:pt idx="76">
                  <c:v>280741.83281749237</c:v>
                </c:pt>
                <c:pt idx="77">
                  <c:v>242417.66381333332</c:v>
                </c:pt>
                <c:pt idx="78">
                  <c:v>345198.02198041941</c:v>
                </c:pt>
                <c:pt idx="79">
                  <c:v>400666.63957421138</c:v>
                </c:pt>
                <c:pt idx="80">
                  <c:v>385356.17812468554</c:v>
                </c:pt>
                <c:pt idx="81">
                  <c:v>366017.32607554528</c:v>
                </c:pt>
                <c:pt idx="82">
                  <c:v>504427.18051576248</c:v>
                </c:pt>
                <c:pt idx="83">
                  <c:v>516126.82390071295</c:v>
                </c:pt>
                <c:pt idx="84">
                  <c:v>547480.5750639094</c:v>
                </c:pt>
                <c:pt idx="85">
                  <c:v>463122.66810871992</c:v>
                </c:pt>
                <c:pt idx="86">
                  <c:v>575219.40029235394</c:v>
                </c:pt>
                <c:pt idx="87">
                  <c:v>576373.23528755677</c:v>
                </c:pt>
                <c:pt idx="88">
                  <c:v>523587.35951077205</c:v>
                </c:pt>
                <c:pt idx="89">
                  <c:v>576383.92800648883</c:v>
                </c:pt>
                <c:pt idx="90">
                  <c:v>690507.87706669478</c:v>
                </c:pt>
                <c:pt idx="91">
                  <c:v>685214.70549671759</c:v>
                </c:pt>
                <c:pt idx="92">
                  <c:v>675592.51917601179</c:v>
                </c:pt>
                <c:pt idx="93">
                  <c:v>648937.23452824529</c:v>
                </c:pt>
                <c:pt idx="94">
                  <c:v>561269.86554579018</c:v>
                </c:pt>
                <c:pt idx="95">
                  <c:v>489235.45961911586</c:v>
                </c:pt>
                <c:pt idx="96">
                  <c:v>605627.63842119474</c:v>
                </c:pt>
                <c:pt idx="97">
                  <c:v>636041.18804711802</c:v>
                </c:pt>
                <c:pt idx="98">
                  <c:v>672753.24817431753</c:v>
                </c:pt>
                <c:pt idx="99">
                  <c:v>705918.21161545266</c:v>
                </c:pt>
                <c:pt idx="100">
                  <c:v>689351.91403635475</c:v>
                </c:pt>
                <c:pt idx="101">
                  <c:v>697717.44078098377</c:v>
                </c:pt>
                <c:pt idx="102">
                  <c:v>740888.02852186142</c:v>
                </c:pt>
                <c:pt idx="103">
                  <c:v>727675.38502851105</c:v>
                </c:pt>
                <c:pt idx="104">
                  <c:v>380794.53887864243</c:v>
                </c:pt>
                <c:pt idx="105">
                  <c:v>349825.85139211803</c:v>
                </c:pt>
                <c:pt idx="106">
                  <c:v>370489.59976136871</c:v>
                </c:pt>
                <c:pt idx="107">
                  <c:v>371359.60570839897</c:v>
                </c:pt>
                <c:pt idx="108">
                  <c:v>437416.99395982217</c:v>
                </c:pt>
                <c:pt idx="109">
                  <c:v>397492.00167626131</c:v>
                </c:pt>
                <c:pt idx="110">
                  <c:v>404658.60206626885</c:v>
                </c:pt>
                <c:pt idx="111">
                  <c:v>461263.33388977608</c:v>
                </c:pt>
                <c:pt idx="112">
                  <c:v>315207.55614219129</c:v>
                </c:pt>
                <c:pt idx="113">
                  <c:v>315488.01336301886</c:v>
                </c:pt>
                <c:pt idx="114">
                  <c:v>308615.59178770409</c:v>
                </c:pt>
                <c:pt idx="115">
                  <c:v>312936.68461282423</c:v>
                </c:pt>
                <c:pt idx="116">
                  <c:v>308602.12063556141</c:v>
                </c:pt>
                <c:pt idx="117">
                  <c:v>311858.60306294035</c:v>
                </c:pt>
                <c:pt idx="118">
                  <c:v>319605.25090989296</c:v>
                </c:pt>
                <c:pt idx="119">
                  <c:v>306907.9189801644</c:v>
                </c:pt>
                <c:pt idx="120">
                  <c:v>335092.7290321241</c:v>
                </c:pt>
                <c:pt idx="121">
                  <c:v>346258.98653702077</c:v>
                </c:pt>
                <c:pt idx="122">
                  <c:v>317725.53473094641</c:v>
                </c:pt>
                <c:pt idx="123">
                  <c:v>334037.76793781639</c:v>
                </c:pt>
                <c:pt idx="124">
                  <c:v>334390.9722927619</c:v>
                </c:pt>
                <c:pt idx="125">
                  <c:v>358790.39017142565</c:v>
                </c:pt>
                <c:pt idx="126">
                  <c:v>366500.19425765483</c:v>
                </c:pt>
                <c:pt idx="127">
                  <c:v>383962.86767173541</c:v>
                </c:pt>
                <c:pt idx="128">
                  <c:v>419306.66785587044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50-4B78-BC7B-E4CE6589BAE2}"/>
            </c:ext>
          </c:extLst>
        </c:ser>
        <c:ser>
          <c:idx val="1"/>
          <c:order val="2"/>
          <c:tx>
            <c:strRef>
              <c:f>Planilha4!$C$1</c:f>
              <c:strCache>
                <c:ptCount val="1"/>
                <c:pt idx="0">
                  <c:v>Concession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Planilha4!$A$2:$A$130</c:f>
              <c:strCache>
                <c:ptCount val="129"/>
                <c:pt idx="0">
                  <c:v>2013-01</c:v>
                </c:pt>
                <c:pt idx="1">
                  <c:v>2013-02</c:v>
                </c:pt>
                <c:pt idx="2">
                  <c:v>2013-03</c:v>
                </c:pt>
                <c:pt idx="3">
                  <c:v>2013-04</c:v>
                </c:pt>
                <c:pt idx="4">
                  <c:v>2013-05</c:v>
                </c:pt>
                <c:pt idx="5">
                  <c:v>2013-06</c:v>
                </c:pt>
                <c:pt idx="6">
                  <c:v>2013-07</c:v>
                </c:pt>
                <c:pt idx="7">
                  <c:v>2013-08</c:v>
                </c:pt>
                <c:pt idx="8">
                  <c:v>2013-09</c:v>
                </c:pt>
                <c:pt idx="9">
                  <c:v>2013-10</c:v>
                </c:pt>
                <c:pt idx="10">
                  <c:v>2013-11</c:v>
                </c:pt>
                <c:pt idx="11">
                  <c:v>2013-12</c:v>
                </c:pt>
                <c:pt idx="12">
                  <c:v>2014-01</c:v>
                </c:pt>
                <c:pt idx="13">
                  <c:v>2014-02</c:v>
                </c:pt>
                <c:pt idx="14">
                  <c:v>2014-03</c:v>
                </c:pt>
                <c:pt idx="15">
                  <c:v>2014-04</c:v>
                </c:pt>
                <c:pt idx="16">
                  <c:v>2014-05</c:v>
                </c:pt>
                <c:pt idx="17">
                  <c:v>2014-06</c:v>
                </c:pt>
                <c:pt idx="18">
                  <c:v>2014-07</c:v>
                </c:pt>
                <c:pt idx="19">
                  <c:v>2014-08</c:v>
                </c:pt>
                <c:pt idx="20">
                  <c:v>2014-09</c:v>
                </c:pt>
                <c:pt idx="21">
                  <c:v>2014-10</c:v>
                </c:pt>
                <c:pt idx="22">
                  <c:v>2014-11</c:v>
                </c:pt>
                <c:pt idx="23">
                  <c:v>2014-12</c:v>
                </c:pt>
                <c:pt idx="24">
                  <c:v>2015-01</c:v>
                </c:pt>
                <c:pt idx="25">
                  <c:v>2015-02</c:v>
                </c:pt>
                <c:pt idx="26">
                  <c:v>2015-03</c:v>
                </c:pt>
                <c:pt idx="27">
                  <c:v>2015-04</c:v>
                </c:pt>
                <c:pt idx="28">
                  <c:v>2015-05</c:v>
                </c:pt>
                <c:pt idx="29">
                  <c:v>2015-06</c:v>
                </c:pt>
                <c:pt idx="30">
                  <c:v>2015-07</c:v>
                </c:pt>
                <c:pt idx="31">
                  <c:v>2015-08</c:v>
                </c:pt>
                <c:pt idx="32">
                  <c:v>2015-09</c:v>
                </c:pt>
                <c:pt idx="33">
                  <c:v>2015-10</c:v>
                </c:pt>
                <c:pt idx="34">
                  <c:v>2015-11</c:v>
                </c:pt>
                <c:pt idx="35">
                  <c:v>2015-12</c:v>
                </c:pt>
                <c:pt idx="36">
                  <c:v>2016-01</c:v>
                </c:pt>
                <c:pt idx="37">
                  <c:v>2016-02</c:v>
                </c:pt>
                <c:pt idx="38">
                  <c:v>2016-03</c:v>
                </c:pt>
                <c:pt idx="39">
                  <c:v>2016-04</c:v>
                </c:pt>
                <c:pt idx="40">
                  <c:v>2016-05</c:v>
                </c:pt>
                <c:pt idx="41">
                  <c:v>2016-06</c:v>
                </c:pt>
                <c:pt idx="42">
                  <c:v>2016-07</c:v>
                </c:pt>
                <c:pt idx="43">
                  <c:v>2016-08</c:v>
                </c:pt>
                <c:pt idx="44">
                  <c:v>2016-09</c:v>
                </c:pt>
                <c:pt idx="45">
                  <c:v>2016-10</c:v>
                </c:pt>
                <c:pt idx="46">
                  <c:v>2016-11</c:v>
                </c:pt>
                <c:pt idx="47">
                  <c:v>2016-12</c:v>
                </c:pt>
                <c:pt idx="48">
                  <c:v>2017-01</c:v>
                </c:pt>
                <c:pt idx="49">
                  <c:v>2017-02</c:v>
                </c:pt>
                <c:pt idx="50">
                  <c:v>2017-03</c:v>
                </c:pt>
                <c:pt idx="51">
                  <c:v>2017-04</c:v>
                </c:pt>
                <c:pt idx="52">
                  <c:v>2017-05</c:v>
                </c:pt>
                <c:pt idx="53">
                  <c:v>2017-06</c:v>
                </c:pt>
                <c:pt idx="54">
                  <c:v>2017-07</c:v>
                </c:pt>
                <c:pt idx="55">
                  <c:v>2017-08</c:v>
                </c:pt>
                <c:pt idx="56">
                  <c:v>2017-09</c:v>
                </c:pt>
                <c:pt idx="57">
                  <c:v>2017-10</c:v>
                </c:pt>
                <c:pt idx="58">
                  <c:v>2017-11</c:v>
                </c:pt>
                <c:pt idx="59">
                  <c:v>2017-12</c:v>
                </c:pt>
                <c:pt idx="60">
                  <c:v>2018-01</c:v>
                </c:pt>
                <c:pt idx="61">
                  <c:v>2018-02</c:v>
                </c:pt>
                <c:pt idx="62">
                  <c:v>2018-03</c:v>
                </c:pt>
                <c:pt idx="63">
                  <c:v>2018-04</c:v>
                </c:pt>
                <c:pt idx="64">
                  <c:v>2018-05</c:v>
                </c:pt>
                <c:pt idx="65">
                  <c:v>2018-06</c:v>
                </c:pt>
                <c:pt idx="66">
                  <c:v>2018-07</c:v>
                </c:pt>
                <c:pt idx="67">
                  <c:v>2018-08</c:v>
                </c:pt>
                <c:pt idx="68">
                  <c:v>2018-09</c:v>
                </c:pt>
                <c:pt idx="69">
                  <c:v>2018-10</c:v>
                </c:pt>
                <c:pt idx="70">
                  <c:v>2018-11</c:v>
                </c:pt>
                <c:pt idx="71">
                  <c:v>2018-12</c:v>
                </c:pt>
                <c:pt idx="72">
                  <c:v>2019-01</c:v>
                </c:pt>
                <c:pt idx="73">
                  <c:v>2019-02</c:v>
                </c:pt>
                <c:pt idx="74">
                  <c:v>2019-03</c:v>
                </c:pt>
                <c:pt idx="75">
                  <c:v>2019-04</c:v>
                </c:pt>
                <c:pt idx="76">
                  <c:v>2019-05</c:v>
                </c:pt>
                <c:pt idx="77">
                  <c:v>2019-06</c:v>
                </c:pt>
                <c:pt idx="78">
                  <c:v>2019-07</c:v>
                </c:pt>
                <c:pt idx="79">
                  <c:v>2019-08</c:v>
                </c:pt>
                <c:pt idx="80">
                  <c:v>2019-09</c:v>
                </c:pt>
                <c:pt idx="81">
                  <c:v>2019-10</c:v>
                </c:pt>
                <c:pt idx="82">
                  <c:v>2019-11</c:v>
                </c:pt>
                <c:pt idx="83">
                  <c:v>2019-12</c:v>
                </c:pt>
                <c:pt idx="84">
                  <c:v>2020-01</c:v>
                </c:pt>
                <c:pt idx="85">
                  <c:v>2020-02</c:v>
                </c:pt>
                <c:pt idx="86">
                  <c:v>2020-03</c:v>
                </c:pt>
                <c:pt idx="87">
                  <c:v>2020-04</c:v>
                </c:pt>
                <c:pt idx="88">
                  <c:v>2020-05</c:v>
                </c:pt>
                <c:pt idx="89">
                  <c:v>2020-06</c:v>
                </c:pt>
                <c:pt idx="90">
                  <c:v>2020-07</c:v>
                </c:pt>
                <c:pt idx="91">
                  <c:v>2020-08</c:v>
                </c:pt>
                <c:pt idx="92">
                  <c:v>2020-09</c:v>
                </c:pt>
                <c:pt idx="93">
                  <c:v>2020-10</c:v>
                </c:pt>
                <c:pt idx="94">
                  <c:v>2020-11</c:v>
                </c:pt>
                <c:pt idx="95">
                  <c:v>2020-12</c:v>
                </c:pt>
                <c:pt idx="96">
                  <c:v>2021-01</c:v>
                </c:pt>
                <c:pt idx="97">
                  <c:v>2021-02</c:v>
                </c:pt>
                <c:pt idx="98">
                  <c:v>2021-03</c:v>
                </c:pt>
                <c:pt idx="99">
                  <c:v>2021-04</c:v>
                </c:pt>
                <c:pt idx="100">
                  <c:v>2021-05</c:v>
                </c:pt>
                <c:pt idx="101">
                  <c:v>2021-06</c:v>
                </c:pt>
                <c:pt idx="102">
                  <c:v>2021-07</c:v>
                </c:pt>
                <c:pt idx="103">
                  <c:v>2021-08</c:v>
                </c:pt>
                <c:pt idx="104">
                  <c:v>2021-09</c:v>
                </c:pt>
                <c:pt idx="105">
                  <c:v>2021-10</c:v>
                </c:pt>
                <c:pt idx="106">
                  <c:v>2021-11</c:v>
                </c:pt>
                <c:pt idx="107">
                  <c:v>2021-12</c:v>
                </c:pt>
                <c:pt idx="108">
                  <c:v>2022-01</c:v>
                </c:pt>
                <c:pt idx="109">
                  <c:v>2022-02</c:v>
                </c:pt>
                <c:pt idx="110">
                  <c:v>2022-03</c:v>
                </c:pt>
                <c:pt idx="111">
                  <c:v>2022-04</c:v>
                </c:pt>
                <c:pt idx="112">
                  <c:v>2022-05</c:v>
                </c:pt>
                <c:pt idx="113">
                  <c:v>2022-06</c:v>
                </c:pt>
                <c:pt idx="114">
                  <c:v>2022-07</c:v>
                </c:pt>
                <c:pt idx="115">
                  <c:v>2022-08</c:v>
                </c:pt>
                <c:pt idx="116">
                  <c:v>2022-09</c:v>
                </c:pt>
                <c:pt idx="117">
                  <c:v>2022-10</c:v>
                </c:pt>
                <c:pt idx="118">
                  <c:v>2022-11</c:v>
                </c:pt>
                <c:pt idx="119">
                  <c:v>2022-12</c:v>
                </c:pt>
                <c:pt idx="120">
                  <c:v>2023-01</c:v>
                </c:pt>
                <c:pt idx="121">
                  <c:v>2023-02</c:v>
                </c:pt>
                <c:pt idx="122">
                  <c:v>2023-03</c:v>
                </c:pt>
                <c:pt idx="123">
                  <c:v>2023-04</c:v>
                </c:pt>
                <c:pt idx="124">
                  <c:v>2023-05</c:v>
                </c:pt>
                <c:pt idx="125">
                  <c:v>2023-06</c:v>
                </c:pt>
                <c:pt idx="126">
                  <c:v>2023-07</c:v>
                </c:pt>
                <c:pt idx="127">
                  <c:v>2023-08</c:v>
                </c:pt>
                <c:pt idx="128">
                  <c:v>2023-09</c:v>
                </c:pt>
              </c:strCache>
            </c:strRef>
          </c:cat>
          <c:val>
            <c:numRef>
              <c:f>Planilha4!$C$2:$C$130</c:f>
              <c:numCache>
                <c:formatCode>General</c:formatCode>
                <c:ptCount val="129"/>
                <c:pt idx="0">
                  <c:v>2053569.8385601221</c:v>
                </c:pt>
                <c:pt idx="1">
                  <c:v>2017293.2815981433</c:v>
                </c:pt>
                <c:pt idx="2">
                  <c:v>1852646.2631643531</c:v>
                </c:pt>
                <c:pt idx="3">
                  <c:v>1922812.3447845806</c:v>
                </c:pt>
                <c:pt idx="4">
                  <c:v>1993307.4445594505</c:v>
                </c:pt>
                <c:pt idx="5">
                  <c:v>2100942.8727525254</c:v>
                </c:pt>
                <c:pt idx="6">
                  <c:v>1974443.4223980897</c:v>
                </c:pt>
                <c:pt idx="7">
                  <c:v>2011006.8679680049</c:v>
                </c:pt>
                <c:pt idx="8">
                  <c:v>2093950.5849180324</c:v>
                </c:pt>
                <c:pt idx="9">
                  <c:v>2078260.9506593423</c:v>
                </c:pt>
                <c:pt idx="10">
                  <c:v>2081111.9645265779</c:v>
                </c:pt>
                <c:pt idx="11">
                  <c:v>2109280.6166794747</c:v>
                </c:pt>
                <c:pt idx="12">
                  <c:v>2052357.7301454518</c:v>
                </c:pt>
                <c:pt idx="13">
                  <c:v>2089037.452203586</c:v>
                </c:pt>
                <c:pt idx="14">
                  <c:v>2118646.8457690827</c:v>
                </c:pt>
                <c:pt idx="15">
                  <c:v>2145333.8909743517</c:v>
                </c:pt>
                <c:pt idx="16">
                  <c:v>2188738.9015549421</c:v>
                </c:pt>
                <c:pt idx="17">
                  <c:v>2245106.7679927442</c:v>
                </c:pt>
                <c:pt idx="18">
                  <c:v>2266275.1604873287</c:v>
                </c:pt>
                <c:pt idx="19">
                  <c:v>2325738.6447630879</c:v>
                </c:pt>
                <c:pt idx="20">
                  <c:v>2358231.95155825</c:v>
                </c:pt>
                <c:pt idx="21">
                  <c:v>2392824.2821223629</c:v>
                </c:pt>
                <c:pt idx="22">
                  <c:v>2357555.8490544944</c:v>
                </c:pt>
                <c:pt idx="23">
                  <c:v>2496539.4423705055</c:v>
                </c:pt>
                <c:pt idx="24">
                  <c:v>2469164.1793498364</c:v>
                </c:pt>
                <c:pt idx="25">
                  <c:v>2430623.5226254771</c:v>
                </c:pt>
                <c:pt idx="26">
                  <c:v>2403708.1867569638</c:v>
                </c:pt>
                <c:pt idx="27">
                  <c:v>2385790.3380694124</c:v>
                </c:pt>
                <c:pt idx="28">
                  <c:v>2396343.6878108801</c:v>
                </c:pt>
                <c:pt idx="29">
                  <c:v>2367631.8670900003</c:v>
                </c:pt>
                <c:pt idx="30">
                  <c:v>2434799.0177975646</c:v>
                </c:pt>
                <c:pt idx="31">
                  <c:v>2524315.1787199583</c:v>
                </c:pt>
                <c:pt idx="32">
                  <c:v>2371688.1004573745</c:v>
                </c:pt>
                <c:pt idx="33">
                  <c:v>2383493.693429532</c:v>
                </c:pt>
                <c:pt idx="34">
                  <c:v>2370818.1538423151</c:v>
                </c:pt>
                <c:pt idx="35">
                  <c:v>2532167.2318357262</c:v>
                </c:pt>
                <c:pt idx="36">
                  <c:v>2349174.7188752652</c:v>
                </c:pt>
                <c:pt idx="37">
                  <c:v>2317416.7652927018</c:v>
                </c:pt>
                <c:pt idx="38">
                  <c:v>2245078.2900928971</c:v>
                </c:pt>
                <c:pt idx="39">
                  <c:v>2273417.4087248361</c:v>
                </c:pt>
                <c:pt idx="40">
                  <c:v>2466926.2864650129</c:v>
                </c:pt>
                <c:pt idx="41">
                  <c:v>2539075.2061942834</c:v>
                </c:pt>
                <c:pt idx="42">
                  <c:v>2562411.7641057936</c:v>
                </c:pt>
                <c:pt idx="43">
                  <c:v>2574119.2305700914</c:v>
                </c:pt>
                <c:pt idx="44">
                  <c:v>2657768.3931798218</c:v>
                </c:pt>
                <c:pt idx="45">
                  <c:v>2609806.5740665221</c:v>
                </c:pt>
                <c:pt idx="46">
                  <c:v>2593246.6615231866</c:v>
                </c:pt>
                <c:pt idx="47">
                  <c:v>2704251.6526444731</c:v>
                </c:pt>
                <c:pt idx="48">
                  <c:v>2664259.6919181962</c:v>
                </c:pt>
                <c:pt idx="49">
                  <c:v>2671674.4947816287</c:v>
                </c:pt>
                <c:pt idx="50">
                  <c:v>2521670.2291184599</c:v>
                </c:pt>
                <c:pt idx="51">
                  <c:v>2510181.2775354269</c:v>
                </c:pt>
                <c:pt idx="52">
                  <c:v>2624662.1136736292</c:v>
                </c:pt>
                <c:pt idx="53">
                  <c:v>2645737.0313054873</c:v>
                </c:pt>
                <c:pt idx="54">
                  <c:v>2592621.3955856627</c:v>
                </c:pt>
                <c:pt idx="55">
                  <c:v>2546807.8983043432</c:v>
                </c:pt>
                <c:pt idx="56">
                  <c:v>2624513.1091138278</c:v>
                </c:pt>
                <c:pt idx="57">
                  <c:v>2598514.8364613852</c:v>
                </c:pt>
                <c:pt idx="58">
                  <c:v>2563875.9497032394</c:v>
                </c:pt>
                <c:pt idx="59">
                  <c:v>2598641.1853632224</c:v>
                </c:pt>
                <c:pt idx="60">
                  <c:v>2601628.2059183838</c:v>
                </c:pt>
                <c:pt idx="61">
                  <c:v>2601027.5644224081</c:v>
                </c:pt>
                <c:pt idx="62">
                  <c:v>2531726.1040460989</c:v>
                </c:pt>
                <c:pt idx="63">
                  <c:v>2550116.0808971934</c:v>
                </c:pt>
                <c:pt idx="64">
                  <c:v>2536248.5736843986</c:v>
                </c:pt>
                <c:pt idx="65">
                  <c:v>2516282.3856100752</c:v>
                </c:pt>
                <c:pt idx="66">
                  <c:v>2506423.8374086996</c:v>
                </c:pt>
                <c:pt idx="67">
                  <c:v>2458864.8848085627</c:v>
                </c:pt>
                <c:pt idx="68">
                  <c:v>2408384.3669589004</c:v>
                </c:pt>
                <c:pt idx="69">
                  <c:v>2559832.5693832426</c:v>
                </c:pt>
                <c:pt idx="70">
                  <c:v>2475213.0668604267</c:v>
                </c:pt>
                <c:pt idx="71">
                  <c:v>2566726.7056773105</c:v>
                </c:pt>
                <c:pt idx="72">
                  <c:v>2504905.4325541505</c:v>
                </c:pt>
                <c:pt idx="73">
                  <c:v>2336356.1684482996</c:v>
                </c:pt>
                <c:pt idx="74">
                  <c:v>2371932.5348991114</c:v>
                </c:pt>
                <c:pt idx="75">
                  <c:v>2327673.8255010336</c:v>
                </c:pt>
                <c:pt idx="76">
                  <c:v>2410683.8408532534</c:v>
                </c:pt>
                <c:pt idx="77">
                  <c:v>2253260.6260487</c:v>
                </c:pt>
                <c:pt idx="78">
                  <c:v>2367641.3874109969</c:v>
                </c:pt>
                <c:pt idx="79">
                  <c:v>2525638.3631948945</c:v>
                </c:pt>
                <c:pt idx="80">
                  <c:v>2507160.2849436183</c:v>
                </c:pt>
                <c:pt idx="81">
                  <c:v>2532779.9305973356</c:v>
                </c:pt>
                <c:pt idx="82">
                  <c:v>2523538.9586706697</c:v>
                </c:pt>
                <c:pt idx="83">
                  <c:v>2526062.4525445881</c:v>
                </c:pt>
                <c:pt idx="84">
                  <c:v>2583184.6910923864</c:v>
                </c:pt>
                <c:pt idx="85">
                  <c:v>2444413.5230467683</c:v>
                </c:pt>
                <c:pt idx="86">
                  <c:v>2334184.5793955992</c:v>
                </c:pt>
                <c:pt idx="87">
                  <c:v>2326178.9038450024</c:v>
                </c:pt>
                <c:pt idx="88">
                  <c:v>2199551.2691227579</c:v>
                </c:pt>
                <c:pt idx="89">
                  <c:v>2390695.0512468801</c:v>
                </c:pt>
                <c:pt idx="90">
                  <c:v>2358418.0166881117</c:v>
                </c:pt>
                <c:pt idx="91">
                  <c:v>2379381.3676075255</c:v>
                </c:pt>
                <c:pt idx="92">
                  <c:v>2186559.4678449291</c:v>
                </c:pt>
                <c:pt idx="93">
                  <c:v>2181027.2584811212</c:v>
                </c:pt>
                <c:pt idx="94">
                  <c:v>2152915.3258844251</c:v>
                </c:pt>
                <c:pt idx="95">
                  <c:v>2190437.8195617385</c:v>
                </c:pt>
                <c:pt idx="96">
                  <c:v>2221477.5046227649</c:v>
                </c:pt>
                <c:pt idx="97">
                  <c:v>2128032.1574421581</c:v>
                </c:pt>
                <c:pt idx="98">
                  <c:v>2112469.9091080651</c:v>
                </c:pt>
                <c:pt idx="99">
                  <c:v>2212815.5317162042</c:v>
                </c:pt>
                <c:pt idx="100">
                  <c:v>2205893.1685657138</c:v>
                </c:pt>
                <c:pt idx="101">
                  <c:v>2151941.4914252656</c:v>
                </c:pt>
                <c:pt idx="102">
                  <c:v>2266761.1804648247</c:v>
                </c:pt>
                <c:pt idx="103">
                  <c:v>2256735.7622053078</c:v>
                </c:pt>
                <c:pt idx="104">
                  <c:v>2189129.7187872916</c:v>
                </c:pt>
                <c:pt idx="105">
                  <c:v>2071247.3328281427</c:v>
                </c:pt>
                <c:pt idx="106">
                  <c:v>2035187.387012609</c:v>
                </c:pt>
                <c:pt idx="107">
                  <c:v>2000895.4162122507</c:v>
                </c:pt>
                <c:pt idx="108">
                  <c:v>2128792.7109764921</c:v>
                </c:pt>
                <c:pt idx="109">
                  <c:v>2054307.111874826</c:v>
                </c:pt>
                <c:pt idx="110">
                  <c:v>2104120.6542381132</c:v>
                </c:pt>
                <c:pt idx="111">
                  <c:v>2051941.0782322483</c:v>
                </c:pt>
                <c:pt idx="112">
                  <c:v>1891857.8182531218</c:v>
                </c:pt>
                <c:pt idx="113">
                  <c:v>1839635.5065440098</c:v>
                </c:pt>
                <c:pt idx="114">
                  <c:v>1962533.5777524298</c:v>
                </c:pt>
                <c:pt idx="115">
                  <c:v>2051455.5519115734</c:v>
                </c:pt>
                <c:pt idx="116">
                  <c:v>2171109.4278868963</c:v>
                </c:pt>
                <c:pt idx="117">
                  <c:v>2155102.5024734358</c:v>
                </c:pt>
                <c:pt idx="118">
                  <c:v>1982806.4626184409</c:v>
                </c:pt>
                <c:pt idx="119">
                  <c:v>2006339.0774455667</c:v>
                </c:pt>
                <c:pt idx="120">
                  <c:v>2094347.6517776283</c:v>
                </c:pt>
                <c:pt idx="121">
                  <c:v>2047117.1799969433</c:v>
                </c:pt>
                <c:pt idx="122">
                  <c:v>2101353.2654887936</c:v>
                </c:pt>
                <c:pt idx="123">
                  <c:v>2035977.7605557658</c:v>
                </c:pt>
                <c:pt idx="124">
                  <c:v>2048115.4152204522</c:v>
                </c:pt>
                <c:pt idx="125">
                  <c:v>2126791.1267308542</c:v>
                </c:pt>
                <c:pt idx="126">
                  <c:v>2247041.5774066807</c:v>
                </c:pt>
                <c:pt idx="127">
                  <c:v>2157520.5730546499</c:v>
                </c:pt>
                <c:pt idx="128">
                  <c:v>2271444.6989554246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50-4B78-BC7B-E4CE6589B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9786928"/>
        <c:axId val="619667184"/>
      </c:barChart>
      <c:catAx>
        <c:axId val="45978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9667184"/>
        <c:crosses val="autoZero"/>
        <c:auto val="1"/>
        <c:lblAlgn val="ctr"/>
        <c:lblOffset val="100"/>
        <c:noMultiLvlLbl val="0"/>
      </c:catAx>
      <c:valAx>
        <c:axId val="619667184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978692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11878806973947"/>
          <c:y val="0.22202915818981325"/>
          <c:w val="0.48284602303420687"/>
          <c:h val="0.6215488718239229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AC-49B2-9D7B-E22EF7B8BC3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AC-49B2-9D7B-E22EF7B8BC33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AC-49B2-9D7B-E22EF7B8BC33}"/>
              </c:ext>
            </c:extLst>
          </c:dPt>
          <c:dLbls>
            <c:dLbl>
              <c:idx val="0"/>
              <c:layout>
                <c:manualLayout>
                  <c:x val="0"/>
                  <c:y val="-8.506623075385101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pt-BR" sz="2000" b="0" i="0" u="none" strike="noStrike" kern="1200" baseline="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noProof="0" dirty="0"/>
                      <a:t>Concessão</a:t>
                    </a:r>
                  </a:p>
                  <a:p>
                    <a:pPr>
                      <a:defRPr lang="pt-BR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defRPr>
                    </a:pPr>
                    <a:r>
                      <a:rPr lang="en-US" sz="1400" b="1" noProof="0" dirty="0"/>
                      <a:t>62%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pt-BR" sz="2000" b="0" i="0" u="none" strike="noStrike" kern="1200" baseline="0" noProof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842429107886994"/>
                      <c:h val="0.33548024254255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8AC-49B2-9D7B-E22EF7B8BC33}"/>
                </c:ext>
              </c:extLst>
            </c:dLbl>
            <c:dLbl>
              <c:idx val="1"/>
              <c:layout>
                <c:manualLayout>
                  <c:x val="2.7372690049645085E-2"/>
                  <c:y val="-5.2348742079512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pt-BR" sz="2800" b="1" i="0" u="none" strike="noStrike" kern="1200" baseline="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Partilha</a:t>
                    </a:r>
                    <a:r>
                      <a:rPr lang="en-US" sz="1400" baseline="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
</a:t>
                    </a:r>
                    <a:fld id="{543BB353-7925-4F26-B85C-1D9F3DEB653A}" type="PERCENTAGE">
                      <a:rPr lang="en-US" sz="1400" baseline="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lang="pt-BR" sz="28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defRPr>
                      </a:pPr>
                      <a:t>[PORCENTAGEM]</a:t>
                    </a:fld>
                    <a:endParaRPr lang="en-US" sz="1400" baseline="0" noProof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pt-BR" sz="2800" b="1" i="0" u="none" strike="noStrike" kern="1200" baseline="0" noProof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64471815828234"/>
                      <c:h val="0.239500791162409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8AC-49B2-9D7B-E22EF7B8BC33}"/>
                </c:ext>
              </c:extLst>
            </c:dLbl>
            <c:dLbl>
              <c:idx val="2"/>
              <c:layout>
                <c:manualLayout>
                  <c:x val="0.23625202130435174"/>
                  <c:y val="1.0171831682503907E-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pt-BR" sz="2000" b="0" i="0" u="none" strike="noStrike" kern="1200" baseline="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noProof="0" dirty="0"/>
                      <a:t>Cessão Onerosa</a:t>
                    </a:r>
                    <a:r>
                      <a:rPr lang="en-US" baseline="0" noProof="0" dirty="0"/>
                      <a:t>
</a:t>
                    </a:r>
                    <a:fld id="{972BF3CB-A7A8-4D36-BDF6-C7E49731AF78}" type="PERCENTAGE">
                      <a:rPr lang="en-US" sz="1400" b="1" baseline="0" noProof="0"/>
                      <a:pPr>
                        <a:defRPr lang="pt-BR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defRPr>
                      </a:pPr>
                      <a:t>[PORCENTAGEM]</a:t>
                    </a:fld>
                    <a:endParaRPr lang="en-US" baseline="0" noProof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pt-BR" sz="2000" b="0" i="0" u="none" strike="noStrike" kern="1200" baseline="0" noProof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71342192316698094"/>
                      <c:h val="0.284583621475444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8AC-49B2-9D7B-E22EF7B8BC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pt-BR" sz="2000" b="0" i="0" u="none" strike="noStrike" kern="1200" baseline="0" noProof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Brasil_boe_dia!$G$5:$G$7</c:f>
              <c:strCache>
                <c:ptCount val="3"/>
                <c:pt idx="0">
                  <c:v>Concession</c:v>
                </c:pt>
                <c:pt idx="1">
                  <c:v>PSA</c:v>
                </c:pt>
                <c:pt idx="2">
                  <c:v>Transfer of Rights</c:v>
                </c:pt>
              </c:strCache>
            </c:strRef>
          </c:cat>
          <c:val>
            <c:numRef>
              <c:f>Brasil_boe_dia!$H$5:$H$7</c:f>
              <c:numCache>
                <c:formatCode>General</c:formatCode>
                <c:ptCount val="3"/>
                <c:pt idx="0">
                  <c:v>62</c:v>
                </c:pt>
                <c:pt idx="1">
                  <c:v>27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AC-49B2-9D7B-E22EF7B8B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>
        <a:alpha val="69804"/>
      </a:srgbClr>
    </a:solidFill>
    <a:ln>
      <a:noFill/>
    </a:ln>
    <a:effectLst/>
  </c:spPr>
  <c:txPr>
    <a:bodyPr/>
    <a:lstStyle/>
    <a:p>
      <a:pPr>
        <a:defRPr sz="20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5DB67-D148-465C-A61D-9DC4DB1EB957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62867-6C79-40C8-A95B-FB6250E364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10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62867-6C79-40C8-A95B-FB6250E364E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803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62867-6C79-40C8-A95B-FB6250E364E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56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‹nº›</a:t>
            </a:fld>
            <a:endParaRPr lang="en-US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5D37A40-8975-4083-55E1-68B27B57E9E8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7C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5795D39-94EC-D4CF-1DBC-4B0C741D4E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C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Ape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1736" y="1677022"/>
            <a:ext cx="7624814" cy="4016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455"/>
              </a:spcBef>
              <a:defRPr lang="pt-BR" sz="1698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38505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14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65458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381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1428276"/>
          </a:xfrm>
          <a:prstGeom prst="rect">
            <a:avLst/>
          </a:prstGeom>
        </p:spPr>
        <p:txBody>
          <a:bodyPr>
            <a:spAutoFit/>
          </a:bodyPr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1723521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navio, água, céu&#10;&#10;Descrição gerada automaticamente">
            <a:extLst>
              <a:ext uri="{FF2B5EF4-FFF2-40B4-BE49-F238E27FC236}">
                <a16:creationId xmlns:a16="http://schemas.microsoft.com/office/drawing/2014/main" id="{D91D8CBD-8A90-4241-BE36-2829A9B35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DBEAD5EF-68D5-4347-AEA6-30BBD1742CC9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Espaço Reservado para Texto 10">
            <a:extLst>
              <a:ext uri="{FF2B5EF4-FFF2-40B4-BE49-F238E27FC236}">
                <a16:creationId xmlns:a16="http://schemas.microsoft.com/office/drawing/2014/main" id="{889F8319-19EE-4D1F-B334-56CB61602A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F887237-013C-4515-BD4D-3306A871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FADF3C9-C60B-3F6F-5DBC-B8CF8C3B4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72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A2375F0-D374-4F7F-AAF4-67AFBD1BBA5C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5439964-1A68-DE43-407F-B886A2AD7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47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 Sem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6" name="Imagem 5" descr="Uma imagem contendo Diagrama&#10;&#10;Descrição gerada automaticamente">
            <a:extLst>
              <a:ext uri="{FF2B5EF4-FFF2-40B4-BE49-F238E27FC236}">
                <a16:creationId xmlns:a16="http://schemas.microsoft.com/office/drawing/2014/main" id="{C02E4D8F-6CD9-E325-D408-8D5643EE7A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5" y="0"/>
            <a:ext cx="960713" cy="27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73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B9368DB-76DB-0D4F-86F7-5D31F0A57700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9F3686-84C3-D73F-7F94-0B64EB09A4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45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4" name="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4D0092CE-03AF-348A-42C0-DEBD0EC50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5" y="0"/>
            <a:ext cx="960713" cy="27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9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DB83DB0F-DE17-B99A-519C-A2E4B58E32A3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0607174-01AE-6609-4E4A-9E8210A4D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13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143366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143366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2" name="Imagem 1" descr="Uma imagem contendo Diagrama&#10;&#10;Descrição gerada automaticamente">
            <a:extLst>
              <a:ext uri="{FF2B5EF4-FFF2-40B4-BE49-F238E27FC236}">
                <a16:creationId xmlns:a16="http://schemas.microsoft.com/office/drawing/2014/main" id="{33D20D8C-159A-9C32-A944-6D78738D68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5" y="0"/>
            <a:ext cx="960713" cy="27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82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4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7701">
              <a:lnSpc>
                <a:spcPts val="1298"/>
              </a:lnSpc>
            </a:pPr>
            <a:r>
              <a:rPr lang="da-DK" b="1" spc="-9">
                <a:latin typeface="Calibri"/>
                <a:cs typeface="Calibri"/>
              </a:rPr>
              <a:t>LOREM </a:t>
            </a:r>
            <a:r>
              <a:rPr lang="da-DK" b="1" spc="-6">
                <a:latin typeface="Calibri"/>
                <a:cs typeface="Calibri"/>
              </a:rPr>
              <a:t>IPSUM </a:t>
            </a:r>
            <a:r>
              <a:rPr lang="da-DK" spc="-6"/>
              <a:t>SIT AMET</a:t>
            </a:r>
            <a:r>
              <a:rPr lang="da-DK" spc="-215"/>
              <a:t> </a:t>
            </a:r>
            <a:r>
              <a:rPr lang="da-DK" spc="-9"/>
              <a:t>CONSECTETUR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pic>
        <p:nvPicPr>
          <p:cNvPr id="2" name="Imagem 1" descr="Uma imagem contendo Diagrama&#10;&#10;Descrição gerada automaticamente">
            <a:extLst>
              <a:ext uri="{FF2B5EF4-FFF2-40B4-BE49-F238E27FC236}">
                <a16:creationId xmlns:a16="http://schemas.microsoft.com/office/drawing/2014/main" id="{0BF2F456-3739-6C6B-9046-0420256B8F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46" y="0"/>
            <a:ext cx="960713" cy="27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87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21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999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167972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t>21/11/2023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200634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167972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3093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0" y="2732044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911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5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1428276"/>
          </a:xfrm>
          <a:prstGeom prst="rect">
            <a:avLst/>
          </a:prstGeom>
        </p:spPr>
        <p:txBody>
          <a:bodyPr>
            <a:spAutoFit/>
          </a:bodyPr>
          <a:lstStyle>
            <a:lvl1pPr marL="6350" marR="0" indent="0" algn="l" defTabSz="554492" rtl="0" eaLnBrk="1" fontAlgn="auto" latinLnBrk="0" hangingPunct="1">
              <a:lnSpc>
                <a:spcPts val="2763"/>
              </a:lnSpc>
              <a:spcBef>
                <a:spcPts val="4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3902769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navio, água, céu&#10;&#10;Descrição gerada automaticamente">
            <a:extLst>
              <a:ext uri="{FF2B5EF4-FFF2-40B4-BE49-F238E27FC236}">
                <a16:creationId xmlns:a16="http://schemas.microsoft.com/office/drawing/2014/main" id="{D91D8CBD-8A90-4241-BE36-2829A9B35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DBEAD5EF-68D5-4347-AEA6-30BBD1742CC9}"/>
              </a:ext>
            </a:extLst>
          </p:cNvPr>
          <p:cNvSpPr/>
          <p:nvPr userDrawn="1"/>
        </p:nvSpPr>
        <p:spPr>
          <a:xfrm>
            <a:off x="0" y="2732044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911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05F8B04-89B9-4634-8BCA-0065466DA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  <p:sp>
        <p:nvSpPr>
          <p:cNvPr id="7" name="Espaço Reservado para Texto 10">
            <a:extLst>
              <a:ext uri="{FF2B5EF4-FFF2-40B4-BE49-F238E27FC236}">
                <a16:creationId xmlns:a16="http://schemas.microsoft.com/office/drawing/2014/main" id="{889F8319-19EE-4D1F-B334-56CB61602A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8"/>
          </a:xfrm>
          <a:prstGeom prst="rect">
            <a:avLst/>
          </a:prstGeom>
        </p:spPr>
        <p:txBody>
          <a:bodyPr/>
          <a:lstStyle>
            <a:lvl1pPr marL="6350" marR="0" indent="0" algn="l" defTabSz="554492" rtl="0" eaLnBrk="1" fontAlgn="auto" latinLnBrk="0" hangingPunct="1">
              <a:lnSpc>
                <a:spcPts val="2763"/>
              </a:lnSpc>
              <a:spcBef>
                <a:spcPts val="4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F887237-013C-4515-BD4D-3306A871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5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737435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A2375F0-D374-4F7F-AAF4-67AFBD1BBA5C}"/>
              </a:ext>
            </a:extLst>
          </p:cNvPr>
          <p:cNvSpPr/>
          <p:nvPr userDrawn="1"/>
        </p:nvSpPr>
        <p:spPr>
          <a:xfrm>
            <a:off x="0" y="2732044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911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E6A4D6-4A92-450F-BEE2-028B9496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8"/>
          </a:xfrm>
          <a:prstGeom prst="rect">
            <a:avLst/>
          </a:prstGeom>
        </p:spPr>
        <p:txBody>
          <a:bodyPr/>
          <a:lstStyle>
            <a:lvl1pPr marL="6350" marR="0" indent="0" algn="l" defTabSz="554492" rtl="0" eaLnBrk="1" fontAlgn="auto" latinLnBrk="0" hangingPunct="1">
              <a:lnSpc>
                <a:spcPts val="2763"/>
              </a:lnSpc>
              <a:spcBef>
                <a:spcPts val="4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5"/>
          </a:xfrm>
        </p:spPr>
        <p:txBody>
          <a:bodyPr/>
          <a:lstStyle>
            <a:lvl1pPr>
              <a:lnSpc>
                <a:spcPct val="77000"/>
              </a:lnSpc>
              <a:defRPr sz="5337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26465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 Sem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8"/>
          </a:xfrm>
          <a:prstGeom prst="rect">
            <a:avLst/>
          </a:prstGeom>
        </p:spPr>
        <p:txBody>
          <a:bodyPr/>
          <a:lstStyle>
            <a:lvl1pPr marL="6350" marR="0" indent="0" algn="l" defTabSz="554492" rtl="0" eaLnBrk="1" fontAlgn="auto" latinLnBrk="0" hangingPunct="1">
              <a:lnSpc>
                <a:spcPts val="2763"/>
              </a:lnSpc>
              <a:spcBef>
                <a:spcPts val="4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5"/>
          </a:xfrm>
        </p:spPr>
        <p:txBody>
          <a:bodyPr/>
          <a:lstStyle>
            <a:lvl1pPr>
              <a:lnSpc>
                <a:spcPct val="77000"/>
              </a:lnSpc>
              <a:defRPr sz="5337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96923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43E4A770-279C-4FF8-AAF6-6BC68AF579A7}"/>
              </a:ext>
            </a:extLst>
          </p:cNvPr>
          <p:cNvSpPr/>
          <p:nvPr userDrawn="1"/>
        </p:nvSpPr>
        <p:spPr>
          <a:xfrm>
            <a:off x="0" y="2732044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911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1E15E14-25D2-4147-B17B-E83B045846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8"/>
          </a:xfrm>
          <a:prstGeom prst="rect">
            <a:avLst/>
          </a:prstGeom>
        </p:spPr>
        <p:txBody>
          <a:bodyPr/>
          <a:lstStyle>
            <a:lvl1pPr marL="6350" marR="0" indent="0" algn="l" defTabSz="554492" rtl="0" eaLnBrk="1" fontAlgn="auto" latinLnBrk="0" hangingPunct="1">
              <a:lnSpc>
                <a:spcPts val="2763"/>
              </a:lnSpc>
              <a:spcBef>
                <a:spcPts val="4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5"/>
          </a:xfrm>
        </p:spPr>
        <p:txBody>
          <a:bodyPr/>
          <a:lstStyle>
            <a:lvl1pPr>
              <a:lnSpc>
                <a:spcPct val="77000"/>
              </a:lnSpc>
              <a:defRPr sz="5337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262585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8"/>
          </a:xfrm>
          <a:prstGeom prst="rect">
            <a:avLst/>
          </a:prstGeom>
        </p:spPr>
        <p:txBody>
          <a:bodyPr/>
          <a:lstStyle>
            <a:lvl1pPr marL="6350" marR="0" indent="0" algn="l" defTabSz="554492" rtl="0" eaLnBrk="1" fontAlgn="auto" latinLnBrk="0" hangingPunct="1">
              <a:lnSpc>
                <a:spcPts val="2763"/>
              </a:lnSpc>
              <a:spcBef>
                <a:spcPts val="4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5"/>
          </a:xfrm>
        </p:spPr>
        <p:txBody>
          <a:bodyPr/>
          <a:lstStyle>
            <a:lvl1pPr>
              <a:lnSpc>
                <a:spcPct val="77000"/>
              </a:lnSpc>
              <a:defRPr sz="5337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07691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3A9982C-D26E-43D8-B4CB-223B2E5FDFC6}"/>
              </a:ext>
            </a:extLst>
          </p:cNvPr>
          <p:cNvSpPr/>
          <p:nvPr userDrawn="1"/>
        </p:nvSpPr>
        <p:spPr>
          <a:xfrm>
            <a:off x="0" y="2732044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911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11F8CD2-65D4-45FC-9DE3-36D290AA1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7" y="3849343"/>
            <a:ext cx="6436029" cy="427708"/>
          </a:xfrm>
          <a:prstGeom prst="rect">
            <a:avLst/>
          </a:prstGeom>
        </p:spPr>
        <p:txBody>
          <a:bodyPr/>
          <a:lstStyle>
            <a:lvl1pPr marL="6350" marR="0" indent="0" algn="l" defTabSz="554492" rtl="0" eaLnBrk="1" fontAlgn="auto" latinLnBrk="0" hangingPunct="1">
              <a:lnSpc>
                <a:spcPts val="2763"/>
              </a:lnSpc>
              <a:spcBef>
                <a:spcPts val="4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5"/>
          </a:xfrm>
        </p:spPr>
        <p:txBody>
          <a:bodyPr/>
          <a:lstStyle>
            <a:lvl1pPr>
              <a:lnSpc>
                <a:spcPct val="77000"/>
              </a:lnSpc>
              <a:defRPr sz="5337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015403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143367" cy="427708"/>
          </a:xfrm>
          <a:prstGeom prst="rect">
            <a:avLst/>
          </a:prstGeom>
        </p:spPr>
        <p:txBody>
          <a:bodyPr/>
          <a:lstStyle>
            <a:lvl1pPr marL="6350" marR="0" indent="0" algn="l" defTabSz="554492" rtl="0" eaLnBrk="1" fontAlgn="auto" latinLnBrk="0" hangingPunct="1">
              <a:lnSpc>
                <a:spcPts val="2763"/>
              </a:lnSpc>
              <a:spcBef>
                <a:spcPts val="4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143366" cy="1325585"/>
          </a:xfrm>
        </p:spPr>
        <p:txBody>
          <a:bodyPr/>
          <a:lstStyle>
            <a:lvl1pPr>
              <a:lnSpc>
                <a:spcPct val="77000"/>
              </a:lnSpc>
              <a:defRPr sz="5337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738395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k object 18"/>
          <p:cNvSpPr/>
          <p:nvPr userDrawn="1"/>
        </p:nvSpPr>
        <p:spPr>
          <a:xfrm>
            <a:off x="0" y="2732044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911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4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7702">
              <a:lnSpc>
                <a:spcPts val="1298"/>
              </a:lnSpc>
            </a:pPr>
            <a:r>
              <a:rPr lang="da-DK" b="1" spc="-9">
                <a:latin typeface="Calibri"/>
                <a:cs typeface="Calibri"/>
              </a:rPr>
              <a:t>LOREM </a:t>
            </a:r>
            <a:r>
              <a:rPr lang="da-DK" b="1" spc="-6">
                <a:latin typeface="Calibri"/>
                <a:cs typeface="Calibri"/>
              </a:rPr>
              <a:t>IPSUM </a:t>
            </a:r>
            <a:r>
              <a:rPr lang="da-DK" spc="-6"/>
              <a:t>SIT AMET</a:t>
            </a:r>
            <a:r>
              <a:rPr lang="da-DK" spc="-215"/>
              <a:t> </a:t>
            </a:r>
            <a:r>
              <a:rPr lang="da-DK" spc="-9"/>
              <a:t>CONSECTETUR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1938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, Sub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1736" y="2366221"/>
            <a:ext cx="7624815" cy="33269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456"/>
              </a:spcBef>
              <a:defRPr lang="pt-BR" sz="1698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38506" cy="935156"/>
          </a:xfrm>
        </p:spPr>
        <p:txBody>
          <a:bodyPr/>
          <a:lstStyle>
            <a:lvl1pPr>
              <a:defRPr lang="pt-BR" sz="4002" b="1" i="0" u="none" cap="none" spc="-46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2" marR="1457082" lvl="0">
              <a:lnSpc>
                <a:spcPct val="85000"/>
              </a:lnSpc>
              <a:spcBef>
                <a:spcPts val="1359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B1A13BC2-729A-414E-BB88-0C451DD3D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318" y="1903775"/>
            <a:ext cx="7657923" cy="324194"/>
          </a:xfrm>
          <a:prstGeom prst="rect">
            <a:avLst/>
          </a:prstGeom>
        </p:spPr>
        <p:txBody>
          <a:bodyPr/>
          <a:lstStyle>
            <a:lvl1pPr marL="6350" marR="0" indent="0" algn="l" defTabSz="554492" rtl="0" eaLnBrk="1" fontAlgn="auto" latinLnBrk="0" hangingPunct="1">
              <a:lnSpc>
                <a:spcPts val="2025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092" b="1" kern="1200" spc="-37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2" marR="0" lvl="0" indent="0" algn="l" defTabSz="554492" rtl="0" eaLnBrk="1" fontAlgn="auto" latinLnBrk="0" hangingPunct="1">
              <a:lnSpc>
                <a:spcPts val="2456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183">
                <a:latin typeface="Calibri"/>
                <a:cs typeface="Calibri"/>
              </a:rPr>
              <a:t>Clique para adicionar um subtítulo</a:t>
            </a:r>
          </a:p>
          <a:p>
            <a:pPr marL="12700">
              <a:lnSpc>
                <a:spcPts val="4050"/>
              </a:lnSpc>
              <a:spcBef>
                <a:spcPts val="110"/>
              </a:spcBef>
            </a:pPr>
            <a:endParaRPr lang="pt-BR" sz="2092">
              <a:latin typeface="Calibri"/>
              <a:cs typeface="Calibri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B08E338E-32E8-4156-8024-7D8699110B8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00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, List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Texto 13">
            <a:extLst>
              <a:ext uri="{FF2B5EF4-FFF2-40B4-BE49-F238E27FC236}">
                <a16:creationId xmlns:a16="http://schemas.microsoft.com/office/drawing/2014/main" id="{AAAB65E4-74C9-4CE4-84E4-6C9AF14095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736" y="1911978"/>
            <a:ext cx="4883421" cy="731491"/>
          </a:xfrm>
          <a:prstGeom prst="rect">
            <a:avLst/>
          </a:prstGeom>
        </p:spPr>
        <p:txBody>
          <a:bodyPr/>
          <a:lstStyle>
            <a:lvl1pPr>
              <a:spcBef>
                <a:spcPts val="607"/>
              </a:spcBef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9" name="Espaço Reservado para Texto 18">
            <a:extLst>
              <a:ext uri="{FF2B5EF4-FFF2-40B4-BE49-F238E27FC236}">
                <a16:creationId xmlns:a16="http://schemas.microsoft.com/office/drawing/2014/main" id="{54D458CD-59B4-4043-9569-9BE7FA9D17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97362" y="2980511"/>
            <a:ext cx="4267795" cy="2758877"/>
          </a:xfrm>
          <a:prstGeom prst="rect">
            <a:avLst/>
          </a:prstGeom>
        </p:spPr>
        <p:txBody>
          <a:bodyPr/>
          <a:lstStyle>
            <a:lvl1pPr marL="236538" marR="272415" indent="-230188">
              <a:lnSpc>
                <a:spcPts val="1630"/>
              </a:lnSpc>
              <a:spcBef>
                <a:spcPts val="230"/>
              </a:spcBef>
              <a:buFont typeface="+mj-lt"/>
              <a:buAutoNum type="arabicPeriod"/>
              <a:tabLst>
                <a:tab pos="236538" algn="l"/>
                <a:tab pos="236855" algn="l"/>
              </a:tabLst>
              <a:defRPr lang="pt-BR" sz="1789" b="0" i="0" kern="1200" spc="3" dirty="0" smtClean="0">
                <a:solidFill>
                  <a:srgbClr val="3F3F3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473075" marR="544830" indent="-460375">
              <a:lnSpc>
                <a:spcPts val="3260"/>
              </a:lnSpc>
              <a:spcBef>
                <a:spcPts val="459"/>
              </a:spcBef>
              <a:buAutoNum type="arabicPeriod"/>
              <a:tabLst>
                <a:tab pos="473075" algn="l"/>
                <a:tab pos="473709" algn="l"/>
              </a:tabLst>
            </a:pPr>
            <a:endParaRPr lang="pt-BR" sz="1789">
              <a:latin typeface="Calibri"/>
              <a:cs typeface="Calibri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07198CBA-0F88-43C3-AD2E-C2382F58496C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026212" y="1911978"/>
            <a:ext cx="5369929" cy="3827410"/>
          </a:xfrm>
          <a:prstGeom prst="rect">
            <a:avLst/>
          </a:prstGeom>
        </p:spPr>
        <p:txBody>
          <a:bodyPr/>
          <a:lstStyle>
            <a:lvl1pPr>
              <a:spcBef>
                <a:spcPts val="607"/>
              </a:spcBef>
              <a:spcAft>
                <a:spcPts val="0"/>
              </a:spcAft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8">
                <a:solidFill>
                  <a:schemeClr val="tx1"/>
                </a:solidFill>
              </a:defRPr>
            </a:lvl2pPr>
            <a:lvl3pPr>
              <a:defRPr sz="1698">
                <a:solidFill>
                  <a:schemeClr val="tx1"/>
                </a:solidFill>
              </a:defRPr>
            </a:lvl3pPr>
            <a:lvl4pPr>
              <a:defRPr sz="1698">
                <a:solidFill>
                  <a:schemeClr val="tx1"/>
                </a:solidFill>
              </a:defRPr>
            </a:lvl4pPr>
            <a:lvl5pPr>
              <a:defRPr sz="1698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no ícone para adicionar um conteúdo qualquer</a:t>
            </a:r>
          </a:p>
        </p:txBody>
      </p:sp>
      <p:sp>
        <p:nvSpPr>
          <p:cNvPr id="10" name="Título 13">
            <a:extLst>
              <a:ext uri="{FF2B5EF4-FFF2-40B4-BE49-F238E27FC236}">
                <a16:creationId xmlns:a16="http://schemas.microsoft.com/office/drawing/2014/main" id="{E686D857-51F5-4B3E-BDE1-318B69DB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7" y="979990"/>
            <a:ext cx="4883421" cy="935156"/>
          </a:xfrm>
        </p:spPr>
        <p:txBody>
          <a:bodyPr/>
          <a:lstStyle>
            <a:lvl1pPr>
              <a:defRPr lang="pt-BR" sz="4002" b="1" i="0" u="none" cap="none" spc="-46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2" marR="1457082" lvl="0">
              <a:lnSpc>
                <a:spcPct val="85000"/>
              </a:lnSpc>
              <a:spcBef>
                <a:spcPts val="1359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57DF2654-A264-4681-9E42-C2CECFF8FA6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73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a Especi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13">
            <a:extLst>
              <a:ext uri="{FF2B5EF4-FFF2-40B4-BE49-F238E27FC236}">
                <a16:creationId xmlns:a16="http://schemas.microsoft.com/office/drawing/2014/main" id="{7FE51409-1507-4096-AB46-7DE6DA9822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318" y="2319742"/>
            <a:ext cx="2985423" cy="291736"/>
          </a:xfrm>
          <a:prstGeom prst="rect">
            <a:avLst/>
          </a:prstGeom>
        </p:spPr>
        <p:txBody>
          <a:bodyPr/>
          <a:lstStyle>
            <a:lvl1pPr marL="7702" marR="102427" indent="0" algn="l" defTabSz="554492" rtl="0" eaLnBrk="1" fontAlgn="auto" latinLnBrk="0" hangingPunct="1">
              <a:lnSpc>
                <a:spcPts val="225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244" b="1" kern="1200" spc="-4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2" marR="102427" lvl="0" indent="0" algn="l" defTabSz="554492" rtl="0" eaLnBrk="1" fontAlgn="auto" latinLnBrk="0" hangingPunct="1">
              <a:lnSpc>
                <a:spcPts val="225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26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18" name="Espaço Reservado para Texto 15">
            <a:extLst>
              <a:ext uri="{FF2B5EF4-FFF2-40B4-BE49-F238E27FC236}">
                <a16:creationId xmlns:a16="http://schemas.microsoft.com/office/drawing/2014/main" id="{444A1737-B1F8-49CB-A39D-E0A22ECEE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1736" y="3013131"/>
            <a:ext cx="2966004" cy="2726257"/>
          </a:xfrm>
          <a:prstGeom prst="rect">
            <a:avLst/>
          </a:prstGeom>
        </p:spPr>
        <p:txBody>
          <a:bodyPr/>
          <a:lstStyle>
            <a:lvl1pPr marL="6350" marR="2540" algn="l" defTabSz="554492" rtl="0" eaLnBrk="1" latinLnBrk="0" hangingPunct="1">
              <a:lnSpc>
                <a:spcPct val="101000"/>
              </a:lnSpc>
              <a:spcBef>
                <a:spcPts val="733"/>
              </a:spcBef>
              <a:defRPr lang="pt-BR" sz="1486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5080">
              <a:lnSpc>
                <a:spcPct val="101000"/>
              </a:lnSpc>
              <a:spcBef>
                <a:spcPts val="1465"/>
              </a:spcBef>
            </a:pPr>
            <a:endParaRPr lang="pt-BR" sz="1486">
              <a:latin typeface="Calibri"/>
              <a:cs typeface="Calibri"/>
            </a:endParaRPr>
          </a:p>
        </p:txBody>
      </p:sp>
      <p:sp>
        <p:nvSpPr>
          <p:cNvPr id="23" name="Espaço Reservado para Texto 13">
            <a:extLst>
              <a:ext uri="{FF2B5EF4-FFF2-40B4-BE49-F238E27FC236}">
                <a16:creationId xmlns:a16="http://schemas.microsoft.com/office/drawing/2014/main" id="{6A5F858A-7F30-47D7-A5D6-262FB2F4F1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4433" y="2319742"/>
            <a:ext cx="2985423" cy="291736"/>
          </a:xfrm>
          <a:prstGeom prst="rect">
            <a:avLst/>
          </a:prstGeom>
        </p:spPr>
        <p:txBody>
          <a:bodyPr/>
          <a:lstStyle>
            <a:lvl1pPr marL="7702" marR="102427" indent="0" algn="l" defTabSz="554492" rtl="0" eaLnBrk="1" fontAlgn="auto" latinLnBrk="0" hangingPunct="1">
              <a:lnSpc>
                <a:spcPts val="225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244" b="1" kern="1200" spc="-4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2" marR="102427" lvl="0" indent="0" algn="l" defTabSz="554492" rtl="0" eaLnBrk="1" fontAlgn="auto" latinLnBrk="0" hangingPunct="1">
              <a:lnSpc>
                <a:spcPts val="225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26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24" name="Espaço Reservado para Texto 15">
            <a:extLst>
              <a:ext uri="{FF2B5EF4-FFF2-40B4-BE49-F238E27FC236}">
                <a16:creationId xmlns:a16="http://schemas.microsoft.com/office/drawing/2014/main" id="{9B11B354-A85D-4B8E-8F03-8276941613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84433" y="3013131"/>
            <a:ext cx="2985423" cy="2726257"/>
          </a:xfrm>
          <a:prstGeom prst="rect">
            <a:avLst/>
          </a:prstGeom>
        </p:spPr>
        <p:txBody>
          <a:bodyPr/>
          <a:lstStyle>
            <a:lvl1pPr marL="6350" marR="2540" algn="l" defTabSz="554492" rtl="0" eaLnBrk="1" latinLnBrk="0" hangingPunct="1">
              <a:lnSpc>
                <a:spcPct val="101000"/>
              </a:lnSpc>
              <a:spcBef>
                <a:spcPts val="733"/>
              </a:spcBef>
              <a:defRPr lang="pt-BR" sz="1486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5080">
              <a:lnSpc>
                <a:spcPct val="101000"/>
              </a:lnSpc>
              <a:spcBef>
                <a:spcPts val="1465"/>
              </a:spcBef>
            </a:pPr>
            <a:endParaRPr lang="pt-BR" sz="1486">
              <a:latin typeface="Calibri"/>
              <a:cs typeface="Calibri"/>
            </a:endParaRPr>
          </a:p>
        </p:txBody>
      </p:sp>
      <p:sp>
        <p:nvSpPr>
          <p:cNvPr id="28" name="Espaço Reservado para Texto 13">
            <a:extLst>
              <a:ext uri="{FF2B5EF4-FFF2-40B4-BE49-F238E27FC236}">
                <a16:creationId xmlns:a16="http://schemas.microsoft.com/office/drawing/2014/main" id="{27643088-C48B-4C47-971F-E40102E604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06550" y="2319742"/>
            <a:ext cx="2985423" cy="291736"/>
          </a:xfrm>
          <a:prstGeom prst="rect">
            <a:avLst/>
          </a:prstGeom>
        </p:spPr>
        <p:txBody>
          <a:bodyPr/>
          <a:lstStyle>
            <a:lvl1pPr marL="7702" marR="102427" indent="0" algn="l" defTabSz="554492" rtl="0" eaLnBrk="1" fontAlgn="auto" latinLnBrk="0" hangingPunct="1">
              <a:lnSpc>
                <a:spcPts val="225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244" b="1" kern="1200" spc="-4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2" marR="102427" lvl="0" indent="0" algn="l" defTabSz="554492" rtl="0" eaLnBrk="1" fontAlgn="auto" latinLnBrk="0" hangingPunct="1">
              <a:lnSpc>
                <a:spcPts val="225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26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29" name="Espaço Reservado para Texto 15">
            <a:extLst>
              <a:ext uri="{FF2B5EF4-FFF2-40B4-BE49-F238E27FC236}">
                <a16:creationId xmlns:a16="http://schemas.microsoft.com/office/drawing/2014/main" id="{C51BB60F-ECF3-4E40-BBD7-A244837E89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24842" y="3013131"/>
            <a:ext cx="2985423" cy="2726257"/>
          </a:xfrm>
          <a:prstGeom prst="rect">
            <a:avLst/>
          </a:prstGeom>
        </p:spPr>
        <p:txBody>
          <a:bodyPr/>
          <a:lstStyle>
            <a:lvl1pPr marL="6350" marR="5398" algn="l" defTabSz="554492" rtl="0" eaLnBrk="1" latinLnBrk="0" hangingPunct="1">
              <a:lnSpc>
                <a:spcPct val="101000"/>
              </a:lnSpc>
              <a:spcBef>
                <a:spcPts val="733"/>
              </a:spcBef>
              <a:defRPr lang="pt-BR" sz="1486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0795">
              <a:lnSpc>
                <a:spcPct val="101000"/>
              </a:lnSpc>
              <a:spcBef>
                <a:spcPts val="1465"/>
              </a:spcBef>
            </a:pPr>
            <a:endParaRPr lang="pt-BR" sz="1486">
              <a:latin typeface="Calibri"/>
              <a:cs typeface="Calibri"/>
            </a:endParaRPr>
          </a:p>
        </p:txBody>
      </p:sp>
      <p:sp>
        <p:nvSpPr>
          <p:cNvPr id="9" name="Título 13">
            <a:extLst>
              <a:ext uri="{FF2B5EF4-FFF2-40B4-BE49-F238E27FC236}">
                <a16:creationId xmlns:a16="http://schemas.microsoft.com/office/drawing/2014/main" id="{4EEFA6E8-8CBC-4188-BC29-63C12B073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24814" cy="935156"/>
          </a:xfrm>
        </p:spPr>
        <p:txBody>
          <a:bodyPr/>
          <a:lstStyle>
            <a:lvl1pPr>
              <a:defRPr lang="pt-BR" sz="4002" b="1" i="0" u="none" cap="none" spc="-46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2" marR="1457082" lvl="0">
              <a:lnSpc>
                <a:spcPct val="85000"/>
              </a:lnSpc>
              <a:spcBef>
                <a:spcPts val="1359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A1015AE4-E157-44D0-A97E-6BB787C4C71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97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9D2F55B-E3BE-4424-9958-E8E3CD8A5F9D}"/>
              </a:ext>
            </a:extLst>
          </p:cNvPr>
          <p:cNvSpPr/>
          <p:nvPr userDrawn="1"/>
        </p:nvSpPr>
        <p:spPr>
          <a:xfrm>
            <a:off x="0" y="6062842"/>
            <a:ext cx="12192000" cy="795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11">
              <a:solidFill>
                <a:srgbClr val="002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7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5929931"/>
            <a:ext cx="10985502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376" indent="-228589" defTabSz="412731">
              <a:lnSpc>
                <a:spcPct val="100000"/>
              </a:lnSpc>
              <a:spcBef>
                <a:spcPts val="0"/>
              </a:spcBef>
              <a:defRPr sz="1800" b="1"/>
            </a:lvl2pPr>
            <a:lvl3pPr marL="838161" indent="-228589" defTabSz="412731">
              <a:lnSpc>
                <a:spcPct val="100000"/>
              </a:lnSpc>
              <a:spcBef>
                <a:spcPts val="0"/>
              </a:spcBef>
              <a:defRPr sz="1800" b="1"/>
            </a:lvl3pPr>
            <a:lvl4pPr marL="1142947" indent="-228589" defTabSz="412731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733" indent="-228589" defTabSz="412731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2" y="3611596"/>
            <a:ext cx="10985501" cy="952501"/>
          </a:xfrm>
          <a:prstGeom prst="rect">
            <a:avLst/>
          </a:prstGeom>
        </p:spPr>
        <p:txBody>
          <a:bodyPr numCol="1" spcCol="38100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Presentation Subtitle</a:t>
            </a:r>
          </a:p>
        </p:txBody>
      </p:sp>
      <p:sp>
        <p:nvSpPr>
          <p:cNvPr id="1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927517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974878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05946F-026D-5177-2910-83D41D805C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160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167973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200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167973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50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8" Type="http://schemas.openxmlformats.org/officeDocument/2006/relationships/image" Target="../media/image7.svg"/><Relationship Id="rId26" Type="http://schemas.openxmlformats.org/officeDocument/2006/relationships/image" Target="../media/image15.svg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.svg"/><Relationship Id="rId20" Type="http://schemas.openxmlformats.org/officeDocument/2006/relationships/image" Target="../media/image9.sv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image" Target="../media/image13.sv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jpeg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Relationship Id="rId22" Type="http://schemas.openxmlformats.org/officeDocument/2006/relationships/image" Target="../media/image11.svg"/><Relationship Id="rId27" Type="http://schemas.openxmlformats.org/officeDocument/2006/relationships/image" Target="../media/image1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26" Type="http://schemas.openxmlformats.org/officeDocument/2006/relationships/image" Target="../media/image10.png"/><Relationship Id="rId3" Type="http://schemas.openxmlformats.org/officeDocument/2006/relationships/slideLayout" Target="../slideLayouts/slideLayout28.xml"/><Relationship Id="rId21" Type="http://schemas.openxmlformats.org/officeDocument/2006/relationships/image" Target="../media/image26.svg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image" Target="../media/image28.svg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image" Target="../media/image4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image" Target="../media/image8.png"/><Relationship Id="rId32" Type="http://schemas.openxmlformats.org/officeDocument/2006/relationships/image" Target="../media/image32.png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image" Target="../media/image27.svg"/><Relationship Id="rId28" Type="http://schemas.openxmlformats.org/officeDocument/2006/relationships/image" Target="../media/image12.png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25.png"/><Relationship Id="rId31" Type="http://schemas.openxmlformats.org/officeDocument/2006/relationships/image" Target="../media/image31.sv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image" Target="../media/image6.png"/><Relationship Id="rId27" Type="http://schemas.openxmlformats.org/officeDocument/2006/relationships/image" Target="../media/image29.svg"/><Relationship Id="rId30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 dirty="0"/>
              <a:t>Click to edit Master text styles</a:t>
            </a:r>
            <a:endParaRPr dirty="0"/>
          </a:p>
          <a:p>
            <a:pPr lvl="1">
              <a:defRPr/>
            </a:pPr>
            <a:r>
              <a:rPr lang="en-US" dirty="0"/>
              <a:t>Second level</a:t>
            </a:r>
            <a:endParaRPr dirty="0"/>
          </a:p>
          <a:p>
            <a:pPr lvl="2">
              <a:defRPr/>
            </a:pPr>
            <a:r>
              <a:rPr lang="en-US" dirty="0"/>
              <a:t>Third level</a:t>
            </a:r>
            <a:endParaRPr dirty="0"/>
          </a:p>
          <a:p>
            <a:pPr lvl="3">
              <a:defRPr/>
            </a:pPr>
            <a:r>
              <a:rPr lang="en-US" dirty="0"/>
              <a:t>Fourth level</a:t>
            </a:r>
            <a:endParaRPr dirty="0"/>
          </a:p>
          <a:p>
            <a:pPr lvl="4">
              <a:defRPr/>
            </a:pPr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en-US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en-US"/>
              <a:t>‹nº›</a:t>
            </a:fld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9E6E536-38C9-C5FE-3DA5-8252F3C711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22" b="16491"/>
          <a:stretch/>
        </p:blipFill>
        <p:spPr bwMode="auto">
          <a:xfrm>
            <a:off x="0" y="-705407"/>
            <a:ext cx="3936039" cy="64807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49988AD-F9AA-54F4-ACF8-9A389F7BD50D}"/>
              </a:ext>
            </a:extLst>
          </p:cNvPr>
          <p:cNvSpPr txBox="1"/>
          <p:nvPr userDrawn="1"/>
        </p:nvSpPr>
        <p:spPr bwMode="auto">
          <a:xfrm>
            <a:off x="767408" y="112920"/>
            <a:ext cx="8776568" cy="29559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pt-BR" sz="1300" b="1" dirty="0">
                <a:solidFill>
                  <a:srgbClr val="002B54"/>
                </a:solidFill>
                <a:latin typeface="Montserrat" pitchFamily="2" charset="0"/>
                <a:ea typeface="Calibri"/>
                <a:cs typeface="Calibri" panose="020F0502020204030204" pitchFamily="34" charset="0"/>
              </a:rPr>
              <a:t>ESTIMATIVAS DE RESULTADOS NOS CONTRATOS DE PARTILHA DE PRODUÇÃO 2024 - 2033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F1424F5-6097-BEC3-D51B-383D53991DBD}"/>
              </a:ext>
            </a:extLst>
          </p:cNvPr>
          <p:cNvSpPr txBox="1"/>
          <p:nvPr userDrawn="1"/>
        </p:nvSpPr>
        <p:spPr bwMode="auto">
          <a:xfrm>
            <a:off x="7480781" y="149583"/>
            <a:ext cx="4320479" cy="42062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pt-BR" sz="1000" dirty="0">
                <a:solidFill>
                  <a:srgbClr val="002B54"/>
                </a:solidFill>
                <a:latin typeface="Montserrat" pitchFamily="2" charset="0"/>
                <a:ea typeface="Calibri"/>
                <a:cs typeface="Calibri" panose="020F0502020204030204" pitchFamily="34" charset="0"/>
              </a:rPr>
              <a:t>    </a:t>
            </a:r>
            <a:endParaRPr lang="pt-BR" sz="1050" dirty="0">
              <a:solidFill>
                <a:srgbClr val="002B54"/>
              </a:solidFill>
              <a:latin typeface="Montserrat" pitchFamily="2" charset="0"/>
              <a:ea typeface="Calibri"/>
              <a:cs typeface="Calibri" panose="020F0502020204030204" pitchFamily="34" charset="0"/>
            </a:endParaRPr>
          </a:p>
          <a:p>
            <a:pPr algn="r">
              <a:defRPr/>
            </a:pPr>
            <a:endParaRPr sz="1050" b="1" dirty="0">
              <a:solidFill>
                <a:srgbClr val="002B54"/>
              </a:solidFill>
              <a:latin typeface="Montserrat" pitchFamily="2" charset="0"/>
              <a:ea typeface="Calibri"/>
              <a:cs typeface="Calibri" panose="020F0502020204030204" pitchFamily="34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1AF98E69-2769-283B-A226-6CFDE552D06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19336" y="542025"/>
            <a:ext cx="11953328" cy="0"/>
          </a:xfrm>
          <a:prstGeom prst="line">
            <a:avLst/>
          </a:prstGeom>
          <a:ln w="12700">
            <a:solidFill>
              <a:srgbClr val="002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4386E3A3-DDE1-BE73-6866-78900128E4CB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8924500" y="122883"/>
            <a:ext cx="0" cy="308370"/>
          </a:xfrm>
          <a:prstGeom prst="line">
            <a:avLst/>
          </a:prstGeom>
          <a:ln w="12700">
            <a:solidFill>
              <a:srgbClr val="002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3741FB1-DB3F-26FD-5B8A-9A79A735B3FA}"/>
              </a:ext>
            </a:extLst>
          </p:cNvPr>
          <p:cNvSpPr txBox="1"/>
          <p:nvPr userDrawn="1"/>
        </p:nvSpPr>
        <p:spPr bwMode="auto">
          <a:xfrm>
            <a:off x="9048328" y="129832"/>
            <a:ext cx="2520275" cy="25648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pt-BR" sz="1050" b="1" dirty="0" err="1">
                <a:solidFill>
                  <a:srgbClr val="002B54"/>
                </a:solidFill>
                <a:latin typeface="Montserrat" pitchFamily="2" charset="0"/>
                <a:ea typeface="Calibri"/>
                <a:cs typeface="Calibri" panose="020F0502020204030204" pitchFamily="34" charset="0"/>
              </a:rPr>
              <a:t>Tabita</a:t>
            </a:r>
            <a:r>
              <a:rPr lang="pt-BR" sz="1050" b="1" dirty="0">
                <a:solidFill>
                  <a:srgbClr val="002B54"/>
                </a:solidFill>
                <a:latin typeface="Montserrat" pitchFamily="2" charset="0"/>
                <a:ea typeface="Calibri"/>
                <a:cs typeface="Calibri" panose="020F0502020204030204" pitchFamily="34" charset="0"/>
              </a:rPr>
              <a:t> Loureiro </a:t>
            </a:r>
            <a:r>
              <a:rPr lang="pt-BR" sz="1000" dirty="0">
                <a:solidFill>
                  <a:srgbClr val="002B54"/>
                </a:solidFill>
                <a:latin typeface="Montserrat" pitchFamily="2" charset="0"/>
                <a:ea typeface="Calibri"/>
                <a:cs typeface="Calibri" panose="020F0502020204030204" pitchFamily="34" charset="0"/>
              </a:rPr>
              <a:t>|  Diretora Técnica</a:t>
            </a:r>
            <a:endParaRPr lang="pt-BR" sz="1050" b="1" dirty="0">
              <a:solidFill>
                <a:srgbClr val="002B54"/>
              </a:solidFill>
              <a:latin typeface="Montserrat" pitchFamily="2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82E73A6-23CA-2B7D-2847-971467466BC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747329"/>
            <a:ext cx="12192000" cy="11106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95" r:id="rId1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Clr>
          <a:srgbClr val="007C85"/>
        </a:buClr>
        <a:buFont typeface="Arial"/>
        <a:buChar char="•"/>
        <a:defRPr sz="28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>
        <a:lnSpc>
          <a:spcPct val="90000"/>
        </a:lnSpc>
        <a:spcBef>
          <a:spcPts val="500"/>
        </a:spcBef>
        <a:buClr>
          <a:srgbClr val="007C85"/>
        </a:buClr>
        <a:buFont typeface="Arial"/>
        <a:buChar char="•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>
        <a:lnSpc>
          <a:spcPct val="90000"/>
        </a:lnSpc>
        <a:spcBef>
          <a:spcPts val="500"/>
        </a:spcBef>
        <a:buClr>
          <a:srgbClr val="007C85"/>
        </a:buClr>
        <a:buFont typeface="Arial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>
        <a:lnSpc>
          <a:spcPct val="90000"/>
        </a:lnSpc>
        <a:spcBef>
          <a:spcPts val="500"/>
        </a:spcBef>
        <a:buClr>
          <a:srgbClr val="007C85"/>
        </a:buClr>
        <a:buFont typeface="Arial"/>
        <a:buChar char="•"/>
        <a:defRPr sz="18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>
        <a:lnSpc>
          <a:spcPct val="90000"/>
        </a:lnSpc>
        <a:spcBef>
          <a:spcPts val="500"/>
        </a:spcBef>
        <a:buClr>
          <a:srgbClr val="007C85"/>
        </a:buClr>
        <a:buFont typeface="Arial"/>
        <a:buChar char="•"/>
        <a:defRPr sz="18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5"/>
          <a:stretch/>
        </p:blipFill>
        <p:spPr>
          <a:xfrm>
            <a:off x="0" y="5917945"/>
            <a:ext cx="12192000" cy="939813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658" y="1811729"/>
            <a:ext cx="7960923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Slides de capa </a:t>
            </a:r>
            <a:br>
              <a:rPr lang="pt-BR"/>
            </a:br>
            <a:r>
              <a:rPr lang="pt-BR"/>
              <a:t>e transição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658" y="3429617"/>
            <a:ext cx="7960923" cy="1061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C612C18-C146-4746-8865-8016F6EC6E2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650804" y="365003"/>
            <a:ext cx="436639" cy="41715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F4E877E-AABB-4849-9718-5B5EF9E3752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650804" y="1386218"/>
            <a:ext cx="436639" cy="41715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4D62D5D-5B13-49C2-9BBF-CAD4E541AFF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650804" y="1896826"/>
            <a:ext cx="436639" cy="41715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5ABDF1C-B4BB-4967-9AA2-20F00246189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650804" y="2407434"/>
            <a:ext cx="436639" cy="417150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E34F2B1-0AA4-460E-90D3-2A5739BCBFDF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650804" y="2918043"/>
            <a:ext cx="436639" cy="41715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BDDCDAD-B122-4CA3-9364-08688C9F3645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-650804" y="875610"/>
            <a:ext cx="436639" cy="417150"/>
          </a:xfrm>
          <a:prstGeom prst="rect">
            <a:avLst/>
          </a:prstGeom>
        </p:spPr>
      </p:pic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C8144244-26F6-4A5B-8AA1-1453FB173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8847" y="6451300"/>
            <a:ext cx="4114704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7" b="0" cap="all" spc="-18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C8DCC28-6C08-242F-8FD0-1D834EB7DE64}"/>
              </a:ext>
            </a:extLst>
          </p:cNvPr>
          <p:cNvSpPr/>
          <p:nvPr userDrawn="1"/>
        </p:nvSpPr>
        <p:spPr>
          <a:xfrm>
            <a:off x="8628790" y="6092609"/>
            <a:ext cx="3100483" cy="765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F0FF92A-3641-6712-F007-0F230E164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9" b="-3475"/>
          <a:stretch/>
        </p:blipFill>
        <p:spPr>
          <a:xfrm>
            <a:off x="9720509" y="6431638"/>
            <a:ext cx="2008764" cy="426120"/>
          </a:xfrm>
          <a:prstGeom prst="rect">
            <a:avLst/>
          </a:prstGeom>
        </p:spPr>
      </p:pic>
      <p:pic>
        <p:nvPicPr>
          <p:cNvPr id="11" name="Imagem 10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802151E4-129A-446C-7C19-C135D9CE83D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88" y="6334318"/>
            <a:ext cx="1325721" cy="53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0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4" r:id="rId11"/>
    <p:sldLayoutId id="2147483675" r:id="rId12"/>
  </p:sldLayoutIdLst>
  <p:txStyles>
    <p:titleStyle>
      <a:lvl1pPr eaLnBrk="1" hangingPunct="1">
        <a:lnSpc>
          <a:spcPct val="85000"/>
        </a:lnSpc>
        <a:defRPr sz="7489" b="1" i="0" u="none" cap="all" spc="-182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728"/>
        </a:spcBef>
        <a:defRPr sz="1455" b="1" i="0" u="none">
          <a:latin typeface="+mn-lt"/>
          <a:ea typeface="+mn-ea"/>
          <a:cs typeface="+mn-cs"/>
        </a:defRPr>
      </a:lvl1pPr>
      <a:lvl2pPr marL="277246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2pPr>
      <a:lvl3pPr marL="554492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3pPr>
      <a:lvl4pPr marL="831738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4pPr>
      <a:lvl5pPr marL="1108984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17946"/>
            <a:ext cx="12192000" cy="939813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658" y="1811729"/>
            <a:ext cx="7960924" cy="1325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Slides de capa </a:t>
            </a:r>
            <a:br>
              <a:rPr lang="pt-BR"/>
            </a:br>
            <a:r>
              <a:rPr lang="pt-BR"/>
              <a:t>e transição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658" y="3429617"/>
            <a:ext cx="7960924" cy="1061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C612C18-C146-4746-8865-8016F6EC6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650805" y="365003"/>
            <a:ext cx="436640" cy="417151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F4E877E-AABB-4849-9718-5B5EF9E3752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650805" y="1386218"/>
            <a:ext cx="436640" cy="417151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4D62D5D-5B13-49C2-9BBF-CAD4E541AFF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-650805" y="1896826"/>
            <a:ext cx="436640" cy="417151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5ABDF1C-B4BB-4967-9AA2-20F00246189C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-650805" y="2407434"/>
            <a:ext cx="436640" cy="41715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E34F2B1-0AA4-460E-90D3-2A5739BCBFDF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-650805" y="2918043"/>
            <a:ext cx="436640" cy="41715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BDDCDAD-B122-4CA3-9364-08688C9F364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-650805" y="875610"/>
            <a:ext cx="436640" cy="417151"/>
          </a:xfrm>
          <a:prstGeom prst="rect">
            <a:avLst/>
          </a:prstGeom>
        </p:spPr>
      </p:pic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C8144244-26F6-4A5B-8AA1-1453FB173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8848" y="6451300"/>
            <a:ext cx="4114704" cy="364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7" b="0" cap="all" spc="-18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C8DCC28-6C08-242F-8FD0-1D834EB7DE64}"/>
              </a:ext>
            </a:extLst>
          </p:cNvPr>
          <p:cNvSpPr/>
          <p:nvPr userDrawn="1"/>
        </p:nvSpPr>
        <p:spPr>
          <a:xfrm>
            <a:off x="8628790" y="6005278"/>
            <a:ext cx="3100484" cy="852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11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F0FF92A-3641-6712-F007-0F230E16479D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6127" y="6423114"/>
            <a:ext cx="2951848" cy="4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4" r:id="rId17"/>
  </p:sldLayoutIdLst>
  <p:txStyles>
    <p:titleStyle>
      <a:lvl1pPr eaLnBrk="1" hangingPunct="1">
        <a:lnSpc>
          <a:spcPct val="85000"/>
        </a:lnSpc>
        <a:defRPr sz="7489" b="1" i="0" u="none" cap="all" spc="-182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728"/>
        </a:spcBef>
        <a:defRPr sz="1456" b="1" i="0" u="none">
          <a:latin typeface="+mn-lt"/>
          <a:ea typeface="+mn-ea"/>
          <a:cs typeface="+mn-cs"/>
        </a:defRPr>
      </a:lvl1pPr>
      <a:lvl2pPr marL="277246" eaLnBrk="1" hangingPunct="1">
        <a:lnSpc>
          <a:spcPct val="100000"/>
        </a:lnSpc>
        <a:spcBef>
          <a:spcPts val="728"/>
        </a:spcBef>
        <a:defRPr sz="1456">
          <a:latin typeface="+mn-lt"/>
          <a:ea typeface="+mn-ea"/>
          <a:cs typeface="+mn-cs"/>
        </a:defRPr>
      </a:lvl2pPr>
      <a:lvl3pPr marL="554492" eaLnBrk="1" hangingPunct="1">
        <a:lnSpc>
          <a:spcPct val="100000"/>
        </a:lnSpc>
        <a:spcBef>
          <a:spcPts val="728"/>
        </a:spcBef>
        <a:defRPr sz="1456">
          <a:latin typeface="+mn-lt"/>
          <a:ea typeface="+mn-ea"/>
          <a:cs typeface="+mn-cs"/>
        </a:defRPr>
      </a:lvl3pPr>
      <a:lvl4pPr marL="831738" eaLnBrk="1" hangingPunct="1">
        <a:lnSpc>
          <a:spcPct val="100000"/>
        </a:lnSpc>
        <a:spcBef>
          <a:spcPts val="728"/>
        </a:spcBef>
        <a:defRPr sz="1456">
          <a:latin typeface="+mn-lt"/>
          <a:ea typeface="+mn-ea"/>
          <a:cs typeface="+mn-cs"/>
        </a:defRPr>
      </a:lvl4pPr>
      <a:lvl5pPr marL="1108985" eaLnBrk="1" hangingPunct="1">
        <a:lnSpc>
          <a:spcPct val="100000"/>
        </a:lnSpc>
        <a:spcBef>
          <a:spcPts val="728"/>
        </a:spcBef>
        <a:defRPr sz="1456">
          <a:latin typeface="+mn-lt"/>
          <a:ea typeface="+mn-ea"/>
          <a:cs typeface="+mn-cs"/>
        </a:defRPr>
      </a:lvl5pPr>
      <a:lvl6pPr marL="1386231" eaLnBrk="1" hangingPunct="1">
        <a:defRPr>
          <a:latin typeface="+mn-lt"/>
          <a:ea typeface="+mn-ea"/>
          <a:cs typeface="+mn-cs"/>
        </a:defRPr>
      </a:lvl6pPr>
      <a:lvl7pPr marL="1663477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5" eaLnBrk="1" hangingPunct="1">
        <a:defRPr>
          <a:latin typeface="+mn-lt"/>
          <a:ea typeface="+mn-ea"/>
          <a:cs typeface="+mn-cs"/>
        </a:defRPr>
      </a:lvl5pPr>
      <a:lvl6pPr marL="1386231" eaLnBrk="1" hangingPunct="1">
        <a:defRPr>
          <a:latin typeface="+mn-lt"/>
          <a:ea typeface="+mn-ea"/>
          <a:cs typeface="+mn-cs"/>
        </a:defRPr>
      </a:lvl6pPr>
      <a:lvl7pPr marL="1663477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svg"/><Relationship Id="rId7" Type="http://schemas.openxmlformats.org/officeDocument/2006/relationships/image" Target="../media/image93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png"/><Relationship Id="rId5" Type="http://schemas.openxmlformats.org/officeDocument/2006/relationships/image" Target="../media/image91.svg"/><Relationship Id="rId4" Type="http://schemas.openxmlformats.org/officeDocument/2006/relationships/image" Target="../media/image90.png"/><Relationship Id="rId9" Type="http://schemas.openxmlformats.org/officeDocument/2006/relationships/image" Target="../media/image95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47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sv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svg"/><Relationship Id="rId4" Type="http://schemas.openxmlformats.org/officeDocument/2006/relationships/image" Target="../media/image65.svg"/><Relationship Id="rId9" Type="http://schemas.openxmlformats.org/officeDocument/2006/relationships/image" Target="../media/image70.png"/><Relationship Id="rId14" Type="http://schemas.openxmlformats.org/officeDocument/2006/relationships/image" Target="../media/image7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7C8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8079048" name="CaixaDeTexto 1108079047"/>
          <p:cNvSpPr txBox="1"/>
          <p:nvPr/>
        </p:nvSpPr>
        <p:spPr bwMode="auto">
          <a:xfrm>
            <a:off x="1271464" y="3761843"/>
            <a:ext cx="9937104" cy="56419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latin typeface="+mj-lt"/>
                <a:ea typeface="Calibri"/>
                <a:cs typeface="Calibri"/>
              </a:rPr>
              <a:t>Os contratos de partilha nos próximos 10 anos</a:t>
            </a:r>
            <a:endParaRPr sz="3200" b="1" dirty="0">
              <a:solidFill>
                <a:schemeClr val="bg1"/>
              </a:solidFill>
              <a:latin typeface="+mj-lt"/>
              <a:ea typeface="Calibri"/>
              <a:cs typeface="Calibri"/>
            </a:endParaRPr>
          </a:p>
        </p:txBody>
      </p:sp>
      <p:sp>
        <p:nvSpPr>
          <p:cNvPr id="2" name="CaixaDeTexto 1"/>
          <p:cNvSpPr txBox="1"/>
          <p:nvPr/>
        </p:nvSpPr>
        <p:spPr bwMode="auto">
          <a:xfrm>
            <a:off x="695400" y="4641883"/>
            <a:ext cx="11233248" cy="40498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Montserrat" pitchFamily="2" charset="0"/>
                <a:ea typeface="Calibri"/>
                <a:cs typeface="Calibri" panose="020F0502020204030204" pitchFamily="34" charset="0"/>
              </a:rPr>
              <a:t>Tabita Loureiro</a:t>
            </a:r>
            <a:endParaRPr sz="2000" b="1" dirty="0">
              <a:solidFill>
                <a:schemeClr val="bg1"/>
              </a:solidFill>
              <a:latin typeface="Montserrat" pitchFamily="2" charset="0"/>
              <a:ea typeface="Calibri"/>
              <a:cs typeface="Calibri" panose="020F0502020204030204" pitchFamily="34" charset="0"/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5A399B15-EC60-0C68-315A-9CCE44467A6E}"/>
              </a:ext>
            </a:extLst>
          </p:cNvPr>
          <p:cNvGrpSpPr/>
          <p:nvPr/>
        </p:nvGrpSpPr>
        <p:grpSpPr>
          <a:xfrm>
            <a:off x="335360" y="6387116"/>
            <a:ext cx="3089820" cy="285452"/>
            <a:chOff x="7791450" y="1533328"/>
            <a:chExt cx="3593876" cy="332018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902FC095-52E8-9AA9-ED77-78BC69AD1A83}"/>
                </a:ext>
              </a:extLst>
            </p:cNvPr>
            <p:cNvSpPr txBox="1"/>
            <p:nvPr/>
          </p:nvSpPr>
          <p:spPr bwMode="auto">
            <a:xfrm>
              <a:off x="7791450" y="1539430"/>
              <a:ext cx="3593876" cy="325916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t" anchorCtr="0" forceAA="0" compatLnSpc="0">
              <a:spAutoFit/>
            </a:bodyPr>
            <a:lstStyle/>
            <a:p>
              <a:pPr algn="ctr">
                <a:defRPr/>
              </a:pPr>
              <a:r>
                <a:rPr lang="pt-BR" sz="1200" b="0" dirty="0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Rio de Janeiro  |  22 de novembro de 2023</a:t>
              </a:r>
              <a:endParaRPr sz="1200" b="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9B957037-2C86-49F4-BB19-D625D5DBBA07}"/>
                </a:ext>
              </a:extLst>
            </p:cNvPr>
            <p:cNvSpPr/>
            <p:nvPr/>
          </p:nvSpPr>
          <p:spPr>
            <a:xfrm>
              <a:off x="7791450" y="1533328"/>
              <a:ext cx="3593876" cy="311496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FFD2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/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9B8EFBF-BEC0-DA09-6B70-0661AF7B9B68}"/>
              </a:ext>
            </a:extLst>
          </p:cNvPr>
          <p:cNvSpPr txBox="1"/>
          <p:nvPr/>
        </p:nvSpPr>
        <p:spPr bwMode="auto">
          <a:xfrm>
            <a:off x="2639616" y="5067104"/>
            <a:ext cx="7632848" cy="3111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pt-BR" sz="1400" dirty="0">
                <a:solidFill>
                  <a:schemeClr val="bg1"/>
                </a:solidFill>
                <a:latin typeface="Montserrat Medium" pitchFamily="2" charset="0"/>
                <a:ea typeface="Calibri"/>
                <a:cs typeface="Calibri" panose="020F0502020204030204" pitchFamily="34" charset="0"/>
              </a:rPr>
              <a:t>Diretora Técnica</a:t>
            </a:r>
            <a:endParaRPr sz="1400" dirty="0">
              <a:solidFill>
                <a:schemeClr val="bg1"/>
              </a:solidFill>
              <a:latin typeface="Montserrat Medium" pitchFamily="2" charset="0"/>
              <a:ea typeface="Calibri"/>
              <a:cs typeface="Calibri" panose="020F0502020204030204" pitchFamily="34" charset="0"/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CB75E71B-5E61-5D53-8CCC-FCCC3B20534D}"/>
              </a:ext>
            </a:extLst>
          </p:cNvPr>
          <p:cNvCxnSpPr>
            <a:cxnSpLocks/>
          </p:cNvCxnSpPr>
          <p:nvPr/>
        </p:nvCxnSpPr>
        <p:spPr>
          <a:xfrm>
            <a:off x="2423592" y="4525968"/>
            <a:ext cx="7488832" cy="0"/>
          </a:xfrm>
          <a:prstGeom prst="line">
            <a:avLst/>
          </a:prstGeom>
          <a:ln w="12700">
            <a:solidFill>
              <a:srgbClr val="FFD2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m 2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9569B85-6F57-1F4D-5749-F8DB06E25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398517"/>
            <a:ext cx="5375920" cy="1476677"/>
          </a:xfrm>
          <a:prstGeom prst="rect">
            <a:avLst/>
          </a:prstGeom>
        </p:spPr>
      </p:pic>
      <p:pic>
        <p:nvPicPr>
          <p:cNvPr id="26" name="Imagem 25" descr="Diagrama&#10;&#10;Descrição gerada automaticamente com confiança baixa">
            <a:extLst>
              <a:ext uri="{FF2B5EF4-FFF2-40B4-BE49-F238E27FC236}">
                <a16:creationId xmlns:a16="http://schemas.microsoft.com/office/drawing/2014/main" id="{1200E5AA-FA8A-DC29-CC0E-36D3D6DC6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94"/>
            <a:ext cx="3935760" cy="3284439"/>
          </a:xfrm>
          <a:prstGeom prst="rect">
            <a:avLst/>
          </a:prstGeom>
        </p:spPr>
      </p:pic>
      <p:pic>
        <p:nvPicPr>
          <p:cNvPr id="30" name="Imagem 29" descr="Uma imagem contendo Texto&#10;&#10;Descrição gerada automaticamente">
            <a:extLst>
              <a:ext uri="{FF2B5EF4-FFF2-40B4-BE49-F238E27FC236}">
                <a16:creationId xmlns:a16="http://schemas.microsoft.com/office/drawing/2014/main" id="{A50D381F-3CB2-8E4C-6E9E-AF8BBF999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68" y="721661"/>
            <a:ext cx="4092467" cy="132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96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73B578B1-5098-4086-9164-002589CE8F58}"/>
              </a:ext>
            </a:extLst>
          </p:cNvPr>
          <p:cNvSpPr/>
          <p:nvPr/>
        </p:nvSpPr>
        <p:spPr bwMode="auto">
          <a:xfrm>
            <a:off x="0" y="-62069"/>
            <a:ext cx="12192000" cy="610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0D83CE5-200E-4E53-8291-880B3CD86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9" t="14137" r="16880" b="11827"/>
          <a:stretch/>
        </p:blipFill>
        <p:spPr>
          <a:xfrm>
            <a:off x="549931" y="1324636"/>
            <a:ext cx="6912587" cy="4287652"/>
          </a:xfrm>
          <a:prstGeom prst="rect">
            <a:avLst/>
          </a:prstGeom>
        </p:spPr>
      </p:pic>
      <p:sp>
        <p:nvSpPr>
          <p:cNvPr id="9" name="Título 3">
            <a:extLst>
              <a:ext uri="{FF2B5EF4-FFF2-40B4-BE49-F238E27FC236}">
                <a16:creationId xmlns:a16="http://schemas.microsoft.com/office/drawing/2014/main" id="{A09B2436-65CF-4F9E-BBB3-2823EC8BDA94}"/>
              </a:ext>
            </a:extLst>
          </p:cNvPr>
          <p:cNvSpPr txBox="1">
            <a:spLocks/>
          </p:cNvSpPr>
          <p:nvPr/>
        </p:nvSpPr>
        <p:spPr bwMode="auto">
          <a:xfrm>
            <a:off x="431622" y="97292"/>
            <a:ext cx="10056865" cy="1243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 futura da União</a:t>
            </a:r>
            <a:b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Próximos 10 anos - ÓLEO</a:t>
            </a:r>
            <a:endParaRPr lang="pt-BR" sz="3200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E9F50B31-F8AE-4496-920F-E668DB66AEC9}"/>
              </a:ext>
            </a:extLst>
          </p:cNvPr>
          <p:cNvSpPr/>
          <p:nvPr/>
        </p:nvSpPr>
        <p:spPr bwMode="auto">
          <a:xfrm>
            <a:off x="7968208" y="1403620"/>
            <a:ext cx="3348190" cy="3583160"/>
          </a:xfrm>
          <a:prstGeom prst="roundRect">
            <a:avLst>
              <a:gd name="adj" fmla="val 10538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EA8F6B6-5F13-4631-BC90-83D59860631A}"/>
              </a:ext>
            </a:extLst>
          </p:cNvPr>
          <p:cNvSpPr/>
          <p:nvPr/>
        </p:nvSpPr>
        <p:spPr bwMode="auto">
          <a:xfrm>
            <a:off x="8364069" y="3555520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B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97,5% </a:t>
            </a:r>
            <a:r>
              <a:rPr lang="pt-BR" dirty="0">
                <a:solidFill>
                  <a:srgbClr val="002B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produção virão de projetos com declaração de comercialidade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C748393-E0E9-4CBE-AF99-CEA9EF1ECBDC}"/>
              </a:ext>
            </a:extLst>
          </p:cNvPr>
          <p:cNvSpPr txBox="1"/>
          <p:nvPr/>
        </p:nvSpPr>
        <p:spPr bwMode="auto">
          <a:xfrm>
            <a:off x="8364069" y="1818428"/>
            <a:ext cx="25922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>
              <a:solidFill>
                <a:srgbClr val="002B54"/>
              </a:solidFill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r>
              <a:rPr lang="pt-BR" sz="1800" dirty="0">
                <a:solidFill>
                  <a:srgbClr val="002B54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Em 2029, pico de </a:t>
            </a:r>
            <a:r>
              <a:rPr lang="pt-BR" b="1" dirty="0">
                <a:solidFill>
                  <a:srgbClr val="002B5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564 mil </a:t>
            </a:r>
            <a:r>
              <a:rPr lang="pt-BR" b="1" dirty="0" err="1">
                <a:solidFill>
                  <a:srgbClr val="002B5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bpd</a:t>
            </a:r>
            <a:r>
              <a:rPr lang="pt-BR" b="1" dirty="0">
                <a:solidFill>
                  <a:srgbClr val="002B5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– 11 vezes a atual produção</a:t>
            </a:r>
            <a:endParaRPr lang="pt-BR" b="1" dirty="0">
              <a:solidFill>
                <a:srgbClr val="002B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1394EC28-EB04-44AC-BD52-F60B3057B303}"/>
              </a:ext>
            </a:extLst>
          </p:cNvPr>
          <p:cNvCxnSpPr>
            <a:cxnSpLocks/>
          </p:cNvCxnSpPr>
          <p:nvPr/>
        </p:nvCxnSpPr>
        <p:spPr bwMode="auto">
          <a:xfrm>
            <a:off x="8462676" y="3330596"/>
            <a:ext cx="2359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19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8112224" y="472020"/>
            <a:ext cx="3728712" cy="2884972"/>
          </a:xfrm>
          <a:custGeom>
            <a:avLst/>
            <a:gdLst/>
            <a:ahLst/>
            <a:cxnLst/>
            <a:rect l="l" t="t" r="r" b="b"/>
            <a:pathLst>
              <a:path w="5507990" h="3675379">
                <a:moveTo>
                  <a:pt x="0" y="3675280"/>
                </a:moveTo>
                <a:lnTo>
                  <a:pt x="5507685" y="3675280"/>
                </a:lnTo>
                <a:lnTo>
                  <a:pt x="5507685" y="0"/>
                </a:lnTo>
                <a:lnTo>
                  <a:pt x="0" y="0"/>
                </a:lnTo>
                <a:lnTo>
                  <a:pt x="0" y="3675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8483511" y="678707"/>
            <a:ext cx="3202163" cy="651651"/>
          </a:xfrm>
          <a:prstGeom prst="rect">
            <a:avLst/>
          </a:prstGeom>
          <a:solidFill>
            <a:srgbClr val="FBFBFB"/>
          </a:solidFill>
        </p:spPr>
        <p:txBody>
          <a:bodyPr vert="horz" wrap="square" lIns="0" tIns="72007" rIns="0" bIns="0" rtlCol="0" anchor="ctr">
            <a:spAutoFit/>
          </a:bodyPr>
          <a:lstStyle/>
          <a:p>
            <a:pPr marL="7701" marR="3081">
              <a:lnSpc>
                <a:spcPct val="76900"/>
              </a:lnSpc>
              <a:spcBef>
                <a:spcPts val="567"/>
              </a:spcBef>
            </a:pPr>
            <a:r>
              <a:rPr lang="pt-BR" sz="2400" b="1" spc="-30" dirty="0">
                <a:solidFill>
                  <a:schemeClr val="accent1">
                    <a:lumMod val="50000"/>
                  </a:schemeClr>
                </a:solidFill>
                <a:highlight>
                  <a:srgbClr val="FBFBFB"/>
                </a:highlight>
              </a:rPr>
              <a:t>PRODUÇÃO ACUMULADA ATÉ 2033</a:t>
            </a:r>
            <a:endParaRPr sz="2400" b="1" dirty="0">
              <a:solidFill>
                <a:schemeClr val="accent1">
                  <a:lumMod val="50000"/>
                </a:schemeClr>
              </a:solidFill>
              <a:highlight>
                <a:srgbClr val="FBFBFB"/>
              </a:highlight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61646" y="1452940"/>
            <a:ext cx="3224028" cy="248011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lnSpc>
                <a:spcPct val="101000"/>
              </a:lnSpc>
              <a:spcBef>
                <a:spcPts val="58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6,5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bilhões de barris de petróleo</a:t>
            </a:r>
          </a:p>
          <a:p>
            <a:pPr marL="7701" marR="3081">
              <a:lnSpc>
                <a:spcPct val="101000"/>
              </a:lnSpc>
              <a:spcBef>
                <a:spcPts val="58"/>
              </a:spcBef>
            </a:pPr>
            <a:endParaRPr lang="pt-BR" sz="1486" dirty="0">
              <a:solidFill>
                <a:srgbClr val="6F777C"/>
              </a:solidFill>
              <a:latin typeface="Calibri"/>
              <a:cs typeface="Calibri"/>
            </a:endParaRPr>
          </a:p>
          <a:p>
            <a:pPr marL="7701" marR="3081">
              <a:lnSpc>
                <a:spcPct val="101000"/>
              </a:lnSpc>
              <a:spcBef>
                <a:spcPts val="58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1,3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bilhão de barris da União (20% da produção)</a:t>
            </a:r>
          </a:p>
          <a:p>
            <a:pPr marL="7701" marR="3081">
              <a:lnSpc>
                <a:spcPct val="101000"/>
              </a:lnSpc>
              <a:spcBef>
                <a:spcPts val="58"/>
              </a:spcBef>
            </a:pPr>
            <a:endParaRPr lang="pt-BR" sz="1486" dirty="0">
              <a:solidFill>
                <a:srgbClr val="6F777C"/>
              </a:solidFill>
              <a:latin typeface="Calibri"/>
              <a:cs typeface="Calibri"/>
            </a:endParaRPr>
          </a:p>
          <a:p>
            <a:pPr marL="7701" marR="3081">
              <a:lnSpc>
                <a:spcPct val="101000"/>
              </a:lnSpc>
              <a:spcBef>
                <a:spcPts val="58"/>
              </a:spcBef>
            </a:pPr>
            <a:endParaRPr lang="pt-BR" sz="1486" dirty="0">
              <a:solidFill>
                <a:srgbClr val="6F777C"/>
              </a:solidFill>
              <a:latin typeface="Calibri"/>
              <a:cs typeface="Calibri"/>
            </a:endParaRPr>
          </a:p>
          <a:p>
            <a:pPr marL="7701" marR="3081">
              <a:lnSpc>
                <a:spcPct val="101000"/>
              </a:lnSpc>
              <a:spcBef>
                <a:spcPts val="58"/>
              </a:spcBef>
            </a:pPr>
            <a:endParaRPr sz="1486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28248" y="783314"/>
            <a:ext cx="0" cy="442439"/>
          </a:xfrm>
          <a:custGeom>
            <a:avLst/>
            <a:gdLst/>
            <a:ahLst/>
            <a:cxnLst/>
            <a:rect l="l" t="t" r="r" b="b"/>
            <a:pathLst>
              <a:path h="729614">
                <a:moveTo>
                  <a:pt x="0" y="729506"/>
                </a:moveTo>
                <a:lnTo>
                  <a:pt x="0" y="0"/>
                </a:lnTo>
              </a:path>
            </a:pathLst>
          </a:custGeom>
          <a:ln w="41883">
            <a:solidFill>
              <a:srgbClr val="EBDE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D4F7DFEE-A208-48E4-A56A-AA14FB67AA64}"/>
              </a:ext>
            </a:extLst>
          </p:cNvPr>
          <p:cNvSpPr/>
          <p:nvPr/>
        </p:nvSpPr>
        <p:spPr bwMode="auto">
          <a:xfrm>
            <a:off x="0" y="-62069"/>
            <a:ext cx="12192000" cy="610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7832165-078C-4674-94BA-402C3FDA62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b="12356"/>
          <a:stretch/>
        </p:blipFill>
        <p:spPr>
          <a:xfrm>
            <a:off x="2326424" y="1565911"/>
            <a:ext cx="8378962" cy="388843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64B827D-302D-4886-87DD-BD1A4A24916D}"/>
              </a:ext>
            </a:extLst>
          </p:cNvPr>
          <p:cNvSpPr txBox="1"/>
          <p:nvPr/>
        </p:nvSpPr>
        <p:spPr bwMode="auto">
          <a:xfrm>
            <a:off x="4007768" y="1592840"/>
            <a:ext cx="5174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GÁS DISPONÍVEL NOS </a:t>
            </a:r>
            <a:r>
              <a:rPr lang="pt-BR" sz="15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CPPs</a:t>
            </a:r>
            <a:r>
              <a:rPr lang="pt-BR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 </a:t>
            </a:r>
            <a:r>
              <a:rPr lang="pt-BR" sz="15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AIPs</a:t>
            </a:r>
            <a:endParaRPr lang="pt-BR" sz="15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t-BR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(milhões m³/dia) </a:t>
            </a:r>
          </a:p>
        </p:txBody>
      </p:sp>
      <p:sp>
        <p:nvSpPr>
          <p:cNvPr id="13" name="Título 3">
            <a:extLst>
              <a:ext uri="{FF2B5EF4-FFF2-40B4-BE49-F238E27FC236}">
                <a16:creationId xmlns:a16="http://schemas.microsoft.com/office/drawing/2014/main" id="{1EEF15C2-D80B-4830-822C-89D823B2D377}"/>
              </a:ext>
            </a:extLst>
          </p:cNvPr>
          <p:cNvSpPr txBox="1">
            <a:spLocks/>
          </p:cNvSpPr>
          <p:nvPr/>
        </p:nvSpPr>
        <p:spPr bwMode="auto">
          <a:xfrm>
            <a:off x="431622" y="97292"/>
            <a:ext cx="10056865" cy="1243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 futura dos contratos de partilha</a:t>
            </a:r>
            <a:b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Próximos 10 anos - GN</a:t>
            </a:r>
            <a:endParaRPr lang="pt-BR" sz="3200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5180B55-0366-4C33-A56A-0DDAD1DEC7A8}"/>
              </a:ext>
            </a:extLst>
          </p:cNvPr>
          <p:cNvGrpSpPr/>
          <p:nvPr/>
        </p:nvGrpSpPr>
        <p:grpSpPr>
          <a:xfrm>
            <a:off x="-6" y="3160274"/>
            <a:ext cx="2813136" cy="1777121"/>
            <a:chOff x="-6" y="3160274"/>
            <a:chExt cx="2813136" cy="1777121"/>
          </a:xfrm>
        </p:grpSpPr>
        <p:sp>
          <p:nvSpPr>
            <p:cNvPr id="16" name="Google Shape;11388;p74">
              <a:extLst>
                <a:ext uri="{FF2B5EF4-FFF2-40B4-BE49-F238E27FC236}">
                  <a16:creationId xmlns:a16="http://schemas.microsoft.com/office/drawing/2014/main" id="{7A4BF4C6-CB6A-422A-A0F8-94CA1A077230}"/>
                </a:ext>
              </a:extLst>
            </p:cNvPr>
            <p:cNvSpPr/>
            <p:nvPr/>
          </p:nvSpPr>
          <p:spPr>
            <a:xfrm rot="20894612" flipH="1">
              <a:off x="594088" y="4817044"/>
              <a:ext cx="433770" cy="120351"/>
            </a:xfrm>
            <a:prstGeom prst="ellipse">
              <a:avLst/>
            </a:pr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389;p74">
              <a:extLst>
                <a:ext uri="{FF2B5EF4-FFF2-40B4-BE49-F238E27FC236}">
                  <a16:creationId xmlns:a16="http://schemas.microsoft.com/office/drawing/2014/main" id="{1567BB23-DB14-4EFA-B897-C4EB170B3E40}"/>
                </a:ext>
              </a:extLst>
            </p:cNvPr>
            <p:cNvSpPr/>
            <p:nvPr/>
          </p:nvSpPr>
          <p:spPr>
            <a:xfrm rot="20894612" flipH="1">
              <a:off x="1464284" y="4414731"/>
              <a:ext cx="433770" cy="120351"/>
            </a:xfrm>
            <a:prstGeom prst="ellipse">
              <a:avLst/>
            </a:pr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390;p74">
              <a:extLst>
                <a:ext uri="{FF2B5EF4-FFF2-40B4-BE49-F238E27FC236}">
                  <a16:creationId xmlns:a16="http://schemas.microsoft.com/office/drawing/2014/main" id="{CEBEF6C3-0688-4C03-B247-A965A99D6110}"/>
                </a:ext>
              </a:extLst>
            </p:cNvPr>
            <p:cNvSpPr/>
            <p:nvPr/>
          </p:nvSpPr>
          <p:spPr>
            <a:xfrm rot="21596538" flipH="1">
              <a:off x="1074559" y="3755000"/>
              <a:ext cx="311216" cy="86188"/>
            </a:xfrm>
            <a:prstGeom prst="ellipse">
              <a:avLst/>
            </a:pr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391;p74">
              <a:extLst>
                <a:ext uri="{FF2B5EF4-FFF2-40B4-BE49-F238E27FC236}">
                  <a16:creationId xmlns:a16="http://schemas.microsoft.com/office/drawing/2014/main" id="{B9522AB8-0F14-440C-B736-2E819F0B9F31}"/>
                </a:ext>
              </a:extLst>
            </p:cNvPr>
            <p:cNvSpPr/>
            <p:nvPr/>
          </p:nvSpPr>
          <p:spPr>
            <a:xfrm rot="21596538" flipH="1">
              <a:off x="407753" y="3741627"/>
              <a:ext cx="311216" cy="86188"/>
            </a:xfrm>
            <a:prstGeom prst="ellipse">
              <a:avLst/>
            </a:pr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393;p74">
              <a:extLst>
                <a:ext uri="{FF2B5EF4-FFF2-40B4-BE49-F238E27FC236}">
                  <a16:creationId xmlns:a16="http://schemas.microsoft.com/office/drawing/2014/main" id="{53157E56-99EE-4814-AF85-15119AD5D8B7}"/>
                </a:ext>
              </a:extLst>
            </p:cNvPr>
            <p:cNvSpPr/>
            <p:nvPr/>
          </p:nvSpPr>
          <p:spPr>
            <a:xfrm>
              <a:off x="799263" y="4517708"/>
              <a:ext cx="53652" cy="406433"/>
            </a:xfrm>
            <a:custGeom>
              <a:avLst/>
              <a:gdLst/>
              <a:ahLst/>
              <a:cxnLst/>
              <a:rect l="l" t="t" r="r" b="b"/>
              <a:pathLst>
                <a:path w="972" h="7363" extrusionOk="0">
                  <a:moveTo>
                    <a:pt x="971" y="1"/>
                  </a:moveTo>
                  <a:lnTo>
                    <a:pt x="0" y="351"/>
                  </a:lnTo>
                  <a:lnTo>
                    <a:pt x="0" y="6931"/>
                  </a:lnTo>
                  <a:lnTo>
                    <a:pt x="0" y="7039"/>
                  </a:lnTo>
                  <a:lnTo>
                    <a:pt x="27" y="7120"/>
                  </a:lnTo>
                  <a:lnTo>
                    <a:pt x="135" y="7254"/>
                  </a:lnTo>
                  <a:lnTo>
                    <a:pt x="270" y="7335"/>
                  </a:lnTo>
                  <a:lnTo>
                    <a:pt x="351" y="7362"/>
                  </a:lnTo>
                  <a:lnTo>
                    <a:pt x="621" y="7362"/>
                  </a:lnTo>
                  <a:lnTo>
                    <a:pt x="701" y="7335"/>
                  </a:lnTo>
                  <a:lnTo>
                    <a:pt x="836" y="7254"/>
                  </a:lnTo>
                  <a:lnTo>
                    <a:pt x="917" y="7120"/>
                  </a:lnTo>
                  <a:lnTo>
                    <a:pt x="944" y="7039"/>
                  </a:lnTo>
                  <a:lnTo>
                    <a:pt x="971" y="6931"/>
                  </a:lnTo>
                  <a:lnTo>
                    <a:pt x="9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394;p74">
              <a:extLst>
                <a:ext uri="{FF2B5EF4-FFF2-40B4-BE49-F238E27FC236}">
                  <a16:creationId xmlns:a16="http://schemas.microsoft.com/office/drawing/2014/main" id="{7D3BAA57-3E54-4F12-9174-5210870AC50C}"/>
                </a:ext>
              </a:extLst>
            </p:cNvPr>
            <p:cNvSpPr/>
            <p:nvPr/>
          </p:nvSpPr>
          <p:spPr>
            <a:xfrm>
              <a:off x="1665540" y="4203686"/>
              <a:ext cx="53596" cy="317065"/>
            </a:xfrm>
            <a:custGeom>
              <a:avLst/>
              <a:gdLst/>
              <a:ahLst/>
              <a:cxnLst/>
              <a:rect l="l" t="t" r="r" b="b"/>
              <a:pathLst>
                <a:path w="971" h="5744" extrusionOk="0">
                  <a:moveTo>
                    <a:pt x="971" y="0"/>
                  </a:moveTo>
                  <a:lnTo>
                    <a:pt x="0" y="351"/>
                  </a:lnTo>
                  <a:lnTo>
                    <a:pt x="0" y="5366"/>
                  </a:lnTo>
                  <a:lnTo>
                    <a:pt x="27" y="5528"/>
                  </a:lnTo>
                  <a:lnTo>
                    <a:pt x="108" y="5636"/>
                  </a:lnTo>
                  <a:lnTo>
                    <a:pt x="243" y="5717"/>
                  </a:lnTo>
                  <a:lnTo>
                    <a:pt x="405" y="5744"/>
                  </a:lnTo>
                  <a:lnTo>
                    <a:pt x="566" y="5744"/>
                  </a:lnTo>
                  <a:lnTo>
                    <a:pt x="728" y="5717"/>
                  </a:lnTo>
                  <a:lnTo>
                    <a:pt x="836" y="5636"/>
                  </a:lnTo>
                  <a:lnTo>
                    <a:pt x="944" y="5528"/>
                  </a:lnTo>
                  <a:lnTo>
                    <a:pt x="971" y="5366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395;p74">
              <a:extLst>
                <a:ext uri="{FF2B5EF4-FFF2-40B4-BE49-F238E27FC236}">
                  <a16:creationId xmlns:a16="http://schemas.microsoft.com/office/drawing/2014/main" id="{98EBBE01-BA91-4A69-94CC-030B48ECD300}"/>
                </a:ext>
              </a:extLst>
            </p:cNvPr>
            <p:cNvSpPr/>
            <p:nvPr/>
          </p:nvSpPr>
          <p:spPr>
            <a:xfrm>
              <a:off x="1211537" y="3501123"/>
              <a:ext cx="37258" cy="300726"/>
            </a:xfrm>
            <a:custGeom>
              <a:avLst/>
              <a:gdLst/>
              <a:ahLst/>
              <a:cxnLst/>
              <a:rect l="l" t="t" r="r" b="b"/>
              <a:pathLst>
                <a:path w="675" h="5448" extrusionOk="0">
                  <a:moveTo>
                    <a:pt x="1" y="1"/>
                  </a:moveTo>
                  <a:lnTo>
                    <a:pt x="1" y="5097"/>
                  </a:lnTo>
                  <a:lnTo>
                    <a:pt x="28" y="5232"/>
                  </a:lnTo>
                  <a:lnTo>
                    <a:pt x="82" y="5340"/>
                  </a:lnTo>
                  <a:lnTo>
                    <a:pt x="189" y="5421"/>
                  </a:lnTo>
                  <a:lnTo>
                    <a:pt x="324" y="5447"/>
                  </a:lnTo>
                  <a:lnTo>
                    <a:pt x="459" y="5421"/>
                  </a:lnTo>
                  <a:lnTo>
                    <a:pt x="594" y="5340"/>
                  </a:lnTo>
                  <a:lnTo>
                    <a:pt x="648" y="5232"/>
                  </a:lnTo>
                  <a:lnTo>
                    <a:pt x="675" y="5097"/>
                  </a:lnTo>
                  <a:lnTo>
                    <a:pt x="675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396;p74">
              <a:extLst>
                <a:ext uri="{FF2B5EF4-FFF2-40B4-BE49-F238E27FC236}">
                  <a16:creationId xmlns:a16="http://schemas.microsoft.com/office/drawing/2014/main" id="{A61A2665-27A4-4D06-AF90-365347DA7516}"/>
                </a:ext>
              </a:extLst>
            </p:cNvPr>
            <p:cNvSpPr/>
            <p:nvPr/>
          </p:nvSpPr>
          <p:spPr>
            <a:xfrm>
              <a:off x="1864972" y="3527894"/>
              <a:ext cx="38748" cy="314139"/>
            </a:xfrm>
            <a:custGeom>
              <a:avLst/>
              <a:gdLst/>
              <a:ahLst/>
              <a:cxnLst/>
              <a:rect l="l" t="t" r="r" b="b"/>
              <a:pathLst>
                <a:path w="702" h="5691" extrusionOk="0">
                  <a:moveTo>
                    <a:pt x="0" y="1"/>
                  </a:moveTo>
                  <a:lnTo>
                    <a:pt x="0" y="5340"/>
                  </a:lnTo>
                  <a:lnTo>
                    <a:pt x="27" y="5475"/>
                  </a:lnTo>
                  <a:lnTo>
                    <a:pt x="108" y="5583"/>
                  </a:lnTo>
                  <a:lnTo>
                    <a:pt x="216" y="5664"/>
                  </a:lnTo>
                  <a:lnTo>
                    <a:pt x="351" y="5691"/>
                  </a:lnTo>
                  <a:lnTo>
                    <a:pt x="486" y="5664"/>
                  </a:lnTo>
                  <a:lnTo>
                    <a:pt x="594" y="5583"/>
                  </a:lnTo>
                  <a:lnTo>
                    <a:pt x="675" y="5475"/>
                  </a:lnTo>
                  <a:lnTo>
                    <a:pt x="701" y="5340"/>
                  </a:lnTo>
                  <a:lnTo>
                    <a:pt x="701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397;p74">
              <a:extLst>
                <a:ext uri="{FF2B5EF4-FFF2-40B4-BE49-F238E27FC236}">
                  <a16:creationId xmlns:a16="http://schemas.microsoft.com/office/drawing/2014/main" id="{834D7407-BD67-4DA4-9035-36D21AAC7E0B}"/>
                </a:ext>
              </a:extLst>
            </p:cNvPr>
            <p:cNvSpPr/>
            <p:nvPr/>
          </p:nvSpPr>
          <p:spPr>
            <a:xfrm>
              <a:off x="-5" y="3181139"/>
              <a:ext cx="681735" cy="595435"/>
            </a:xfrm>
            <a:custGeom>
              <a:avLst/>
              <a:gdLst/>
              <a:ahLst/>
              <a:cxnLst/>
              <a:rect l="l" t="t" r="r" b="b"/>
              <a:pathLst>
                <a:path w="12351" h="10787" extrusionOk="0">
                  <a:moveTo>
                    <a:pt x="0" y="0"/>
                  </a:moveTo>
                  <a:lnTo>
                    <a:pt x="0" y="4935"/>
                  </a:lnTo>
                  <a:lnTo>
                    <a:pt x="9546" y="5312"/>
                  </a:lnTo>
                  <a:lnTo>
                    <a:pt x="9546" y="10436"/>
                  </a:lnTo>
                  <a:lnTo>
                    <a:pt x="9573" y="10570"/>
                  </a:lnTo>
                  <a:lnTo>
                    <a:pt x="9654" y="10678"/>
                  </a:lnTo>
                  <a:lnTo>
                    <a:pt x="9761" y="10759"/>
                  </a:lnTo>
                  <a:lnTo>
                    <a:pt x="9896" y="10786"/>
                  </a:lnTo>
                  <a:lnTo>
                    <a:pt x="10031" y="10759"/>
                  </a:lnTo>
                  <a:lnTo>
                    <a:pt x="10139" y="10678"/>
                  </a:lnTo>
                  <a:lnTo>
                    <a:pt x="10220" y="10570"/>
                  </a:lnTo>
                  <a:lnTo>
                    <a:pt x="10247" y="10436"/>
                  </a:lnTo>
                  <a:lnTo>
                    <a:pt x="10247" y="5339"/>
                  </a:lnTo>
                  <a:lnTo>
                    <a:pt x="12350" y="5420"/>
                  </a:lnTo>
                  <a:lnTo>
                    <a:pt x="11649" y="5043"/>
                  </a:lnTo>
                  <a:lnTo>
                    <a:pt x="10975" y="4611"/>
                  </a:lnTo>
                  <a:lnTo>
                    <a:pt x="10678" y="4395"/>
                  </a:lnTo>
                  <a:lnTo>
                    <a:pt x="10355" y="4153"/>
                  </a:lnTo>
                  <a:lnTo>
                    <a:pt x="10058" y="3883"/>
                  </a:lnTo>
                  <a:lnTo>
                    <a:pt x="9788" y="3613"/>
                  </a:lnTo>
                  <a:lnTo>
                    <a:pt x="9519" y="3344"/>
                  </a:lnTo>
                  <a:lnTo>
                    <a:pt x="9276" y="3047"/>
                  </a:lnTo>
                  <a:lnTo>
                    <a:pt x="9033" y="2750"/>
                  </a:lnTo>
                  <a:lnTo>
                    <a:pt x="8818" y="2454"/>
                  </a:lnTo>
                  <a:lnTo>
                    <a:pt x="8629" y="2130"/>
                  </a:lnTo>
                  <a:lnTo>
                    <a:pt x="8467" y="1780"/>
                  </a:lnTo>
                  <a:lnTo>
                    <a:pt x="8305" y="1429"/>
                  </a:lnTo>
                  <a:lnTo>
                    <a:pt x="8197" y="1079"/>
                  </a:lnTo>
                  <a:lnTo>
                    <a:pt x="8090" y="701"/>
                  </a:lnTo>
                  <a:lnTo>
                    <a:pt x="8036" y="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398;p74">
              <a:extLst>
                <a:ext uri="{FF2B5EF4-FFF2-40B4-BE49-F238E27FC236}">
                  <a16:creationId xmlns:a16="http://schemas.microsoft.com/office/drawing/2014/main" id="{D74843AF-F497-45A6-81CE-E4853970D294}"/>
                </a:ext>
              </a:extLst>
            </p:cNvPr>
            <p:cNvSpPr/>
            <p:nvPr/>
          </p:nvSpPr>
          <p:spPr>
            <a:xfrm>
              <a:off x="2030179" y="3265979"/>
              <a:ext cx="567147" cy="290293"/>
            </a:xfrm>
            <a:custGeom>
              <a:avLst/>
              <a:gdLst/>
              <a:ahLst/>
              <a:cxnLst/>
              <a:rect l="l" t="t" r="r" b="b"/>
              <a:pathLst>
                <a:path w="10275" h="5259" extrusionOk="0">
                  <a:moveTo>
                    <a:pt x="1834" y="0"/>
                  </a:moveTo>
                  <a:lnTo>
                    <a:pt x="1618" y="81"/>
                  </a:lnTo>
                  <a:lnTo>
                    <a:pt x="1430" y="162"/>
                  </a:lnTo>
                  <a:lnTo>
                    <a:pt x="1214" y="243"/>
                  </a:lnTo>
                  <a:lnTo>
                    <a:pt x="1052" y="351"/>
                  </a:lnTo>
                  <a:lnTo>
                    <a:pt x="863" y="485"/>
                  </a:lnTo>
                  <a:lnTo>
                    <a:pt x="729" y="620"/>
                  </a:lnTo>
                  <a:lnTo>
                    <a:pt x="594" y="755"/>
                  </a:lnTo>
                  <a:lnTo>
                    <a:pt x="459" y="917"/>
                  </a:lnTo>
                  <a:lnTo>
                    <a:pt x="351" y="1079"/>
                  </a:lnTo>
                  <a:lnTo>
                    <a:pt x="270" y="1267"/>
                  </a:lnTo>
                  <a:lnTo>
                    <a:pt x="135" y="1645"/>
                  </a:lnTo>
                  <a:lnTo>
                    <a:pt x="54" y="2022"/>
                  </a:lnTo>
                  <a:lnTo>
                    <a:pt x="1" y="2454"/>
                  </a:lnTo>
                  <a:lnTo>
                    <a:pt x="1" y="2858"/>
                  </a:lnTo>
                  <a:lnTo>
                    <a:pt x="1" y="3047"/>
                  </a:lnTo>
                  <a:lnTo>
                    <a:pt x="27" y="3236"/>
                  </a:lnTo>
                  <a:lnTo>
                    <a:pt x="81" y="3452"/>
                  </a:lnTo>
                  <a:lnTo>
                    <a:pt x="135" y="3613"/>
                  </a:lnTo>
                  <a:lnTo>
                    <a:pt x="216" y="3802"/>
                  </a:lnTo>
                  <a:lnTo>
                    <a:pt x="324" y="3964"/>
                  </a:lnTo>
                  <a:lnTo>
                    <a:pt x="432" y="4126"/>
                  </a:lnTo>
                  <a:lnTo>
                    <a:pt x="540" y="4261"/>
                  </a:lnTo>
                  <a:lnTo>
                    <a:pt x="836" y="4503"/>
                  </a:lnTo>
                  <a:lnTo>
                    <a:pt x="1160" y="4746"/>
                  </a:lnTo>
                  <a:lnTo>
                    <a:pt x="1538" y="4935"/>
                  </a:lnTo>
                  <a:lnTo>
                    <a:pt x="8602" y="5204"/>
                  </a:lnTo>
                  <a:lnTo>
                    <a:pt x="8710" y="5204"/>
                  </a:lnTo>
                  <a:lnTo>
                    <a:pt x="8845" y="5258"/>
                  </a:lnTo>
                  <a:lnTo>
                    <a:pt x="8710" y="4773"/>
                  </a:lnTo>
                  <a:lnTo>
                    <a:pt x="8629" y="4287"/>
                  </a:lnTo>
                  <a:lnTo>
                    <a:pt x="8575" y="3775"/>
                  </a:lnTo>
                  <a:lnTo>
                    <a:pt x="8602" y="3290"/>
                  </a:lnTo>
                  <a:lnTo>
                    <a:pt x="8683" y="2777"/>
                  </a:lnTo>
                  <a:lnTo>
                    <a:pt x="8818" y="2292"/>
                  </a:lnTo>
                  <a:lnTo>
                    <a:pt x="9007" y="1834"/>
                  </a:lnTo>
                  <a:lnTo>
                    <a:pt x="9250" y="1375"/>
                  </a:lnTo>
                  <a:lnTo>
                    <a:pt x="9411" y="1160"/>
                  </a:lnTo>
                  <a:lnTo>
                    <a:pt x="9600" y="998"/>
                  </a:lnTo>
                  <a:lnTo>
                    <a:pt x="9762" y="863"/>
                  </a:lnTo>
                  <a:lnTo>
                    <a:pt x="10005" y="674"/>
                  </a:lnTo>
                  <a:lnTo>
                    <a:pt x="10274" y="539"/>
                  </a:lnTo>
                  <a:lnTo>
                    <a:pt x="9924" y="431"/>
                  </a:lnTo>
                  <a:lnTo>
                    <a:pt x="9546" y="351"/>
                  </a:lnTo>
                  <a:lnTo>
                    <a:pt x="9196" y="297"/>
                  </a:lnTo>
                  <a:lnTo>
                    <a:pt x="8818" y="270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399;p74">
              <a:extLst>
                <a:ext uri="{FF2B5EF4-FFF2-40B4-BE49-F238E27FC236}">
                  <a16:creationId xmlns:a16="http://schemas.microsoft.com/office/drawing/2014/main" id="{C7363AAE-AA30-417F-AC87-8B1924FCDA0B}"/>
                </a:ext>
              </a:extLst>
            </p:cNvPr>
            <p:cNvSpPr/>
            <p:nvPr/>
          </p:nvSpPr>
          <p:spPr>
            <a:xfrm>
              <a:off x="443511" y="3198968"/>
              <a:ext cx="311144" cy="284332"/>
            </a:xfrm>
            <a:custGeom>
              <a:avLst/>
              <a:gdLst/>
              <a:ahLst/>
              <a:cxnLst/>
              <a:rect l="l" t="t" r="r" b="b"/>
              <a:pathLst>
                <a:path w="5637" h="5151" extrusionOk="0">
                  <a:moveTo>
                    <a:pt x="1" y="1"/>
                  </a:moveTo>
                  <a:lnTo>
                    <a:pt x="55" y="378"/>
                  </a:lnTo>
                  <a:lnTo>
                    <a:pt x="162" y="756"/>
                  </a:lnTo>
                  <a:lnTo>
                    <a:pt x="270" y="1106"/>
                  </a:lnTo>
                  <a:lnTo>
                    <a:pt x="432" y="1457"/>
                  </a:lnTo>
                  <a:lnTo>
                    <a:pt x="594" y="1807"/>
                  </a:lnTo>
                  <a:lnTo>
                    <a:pt x="783" y="2131"/>
                  </a:lnTo>
                  <a:lnTo>
                    <a:pt x="998" y="2427"/>
                  </a:lnTo>
                  <a:lnTo>
                    <a:pt x="1241" y="2724"/>
                  </a:lnTo>
                  <a:lnTo>
                    <a:pt x="1484" y="3021"/>
                  </a:lnTo>
                  <a:lnTo>
                    <a:pt x="1753" y="3290"/>
                  </a:lnTo>
                  <a:lnTo>
                    <a:pt x="2023" y="3560"/>
                  </a:lnTo>
                  <a:lnTo>
                    <a:pt x="2320" y="3830"/>
                  </a:lnTo>
                  <a:lnTo>
                    <a:pt x="2643" y="4072"/>
                  </a:lnTo>
                  <a:lnTo>
                    <a:pt x="2940" y="4288"/>
                  </a:lnTo>
                  <a:lnTo>
                    <a:pt x="3614" y="4720"/>
                  </a:lnTo>
                  <a:lnTo>
                    <a:pt x="4315" y="5097"/>
                  </a:lnTo>
                  <a:lnTo>
                    <a:pt x="5636" y="5151"/>
                  </a:lnTo>
                  <a:lnTo>
                    <a:pt x="5636" y="5151"/>
                  </a:lnTo>
                  <a:lnTo>
                    <a:pt x="5421" y="5097"/>
                  </a:lnTo>
                  <a:lnTo>
                    <a:pt x="5178" y="4989"/>
                  </a:lnTo>
                  <a:lnTo>
                    <a:pt x="4962" y="4881"/>
                  </a:lnTo>
                  <a:lnTo>
                    <a:pt x="4746" y="4720"/>
                  </a:lnTo>
                  <a:lnTo>
                    <a:pt x="4558" y="4531"/>
                  </a:lnTo>
                  <a:lnTo>
                    <a:pt x="4369" y="4342"/>
                  </a:lnTo>
                  <a:lnTo>
                    <a:pt x="4234" y="4126"/>
                  </a:lnTo>
                  <a:lnTo>
                    <a:pt x="4126" y="3884"/>
                  </a:lnTo>
                  <a:lnTo>
                    <a:pt x="4018" y="3614"/>
                  </a:lnTo>
                  <a:lnTo>
                    <a:pt x="3965" y="3371"/>
                  </a:lnTo>
                  <a:lnTo>
                    <a:pt x="3938" y="3236"/>
                  </a:lnTo>
                  <a:lnTo>
                    <a:pt x="3938" y="3102"/>
                  </a:lnTo>
                  <a:lnTo>
                    <a:pt x="3938" y="2859"/>
                  </a:lnTo>
                  <a:lnTo>
                    <a:pt x="3938" y="2589"/>
                  </a:lnTo>
                  <a:lnTo>
                    <a:pt x="3965" y="2347"/>
                  </a:lnTo>
                  <a:lnTo>
                    <a:pt x="3991" y="2104"/>
                  </a:lnTo>
                  <a:lnTo>
                    <a:pt x="4045" y="1861"/>
                  </a:lnTo>
                  <a:lnTo>
                    <a:pt x="4126" y="1619"/>
                  </a:lnTo>
                  <a:lnTo>
                    <a:pt x="4234" y="1376"/>
                  </a:lnTo>
                  <a:lnTo>
                    <a:pt x="4369" y="1133"/>
                  </a:lnTo>
                  <a:lnTo>
                    <a:pt x="4531" y="917"/>
                  </a:lnTo>
                  <a:lnTo>
                    <a:pt x="4693" y="729"/>
                  </a:lnTo>
                  <a:lnTo>
                    <a:pt x="4908" y="567"/>
                  </a:lnTo>
                  <a:lnTo>
                    <a:pt x="5124" y="405"/>
                  </a:lnTo>
                  <a:lnTo>
                    <a:pt x="5340" y="297"/>
                  </a:lnTo>
                  <a:lnTo>
                    <a:pt x="5582" y="216"/>
                  </a:lnTo>
                  <a:lnTo>
                    <a:pt x="5609" y="2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400;p74">
              <a:extLst>
                <a:ext uri="{FF2B5EF4-FFF2-40B4-BE49-F238E27FC236}">
                  <a16:creationId xmlns:a16="http://schemas.microsoft.com/office/drawing/2014/main" id="{E7FAAEF6-A370-4275-B75C-B97A7A53C932}"/>
                </a:ext>
              </a:extLst>
            </p:cNvPr>
            <p:cNvSpPr/>
            <p:nvPr/>
          </p:nvSpPr>
          <p:spPr>
            <a:xfrm>
              <a:off x="702500" y="3212382"/>
              <a:ext cx="748744" cy="297745"/>
            </a:xfrm>
            <a:custGeom>
              <a:avLst/>
              <a:gdLst/>
              <a:ahLst/>
              <a:cxnLst/>
              <a:rect l="l" t="t" r="r" b="b"/>
              <a:pathLst>
                <a:path w="13565" h="5394" extrusionOk="0">
                  <a:moveTo>
                    <a:pt x="1699" y="0"/>
                  </a:moveTo>
                  <a:lnTo>
                    <a:pt x="1322" y="162"/>
                  </a:lnTo>
                  <a:lnTo>
                    <a:pt x="971" y="351"/>
                  </a:lnTo>
                  <a:lnTo>
                    <a:pt x="702" y="594"/>
                  </a:lnTo>
                  <a:lnTo>
                    <a:pt x="567" y="728"/>
                  </a:lnTo>
                  <a:lnTo>
                    <a:pt x="459" y="890"/>
                  </a:lnTo>
                  <a:lnTo>
                    <a:pt x="351" y="1052"/>
                  </a:lnTo>
                  <a:lnTo>
                    <a:pt x="270" y="1214"/>
                  </a:lnTo>
                  <a:lnTo>
                    <a:pt x="135" y="1591"/>
                  </a:lnTo>
                  <a:lnTo>
                    <a:pt x="28" y="1996"/>
                  </a:lnTo>
                  <a:lnTo>
                    <a:pt x="1" y="2400"/>
                  </a:lnTo>
                  <a:lnTo>
                    <a:pt x="1" y="2805"/>
                  </a:lnTo>
                  <a:lnTo>
                    <a:pt x="1" y="3020"/>
                  </a:lnTo>
                  <a:lnTo>
                    <a:pt x="28" y="3209"/>
                  </a:lnTo>
                  <a:lnTo>
                    <a:pt x="81" y="3398"/>
                  </a:lnTo>
                  <a:lnTo>
                    <a:pt x="135" y="3587"/>
                  </a:lnTo>
                  <a:lnTo>
                    <a:pt x="216" y="3748"/>
                  </a:lnTo>
                  <a:lnTo>
                    <a:pt x="324" y="3937"/>
                  </a:lnTo>
                  <a:lnTo>
                    <a:pt x="432" y="4099"/>
                  </a:lnTo>
                  <a:lnTo>
                    <a:pt x="567" y="4234"/>
                  </a:lnTo>
                  <a:lnTo>
                    <a:pt x="702" y="4369"/>
                  </a:lnTo>
                  <a:lnTo>
                    <a:pt x="863" y="4503"/>
                  </a:lnTo>
                  <a:lnTo>
                    <a:pt x="1241" y="4746"/>
                  </a:lnTo>
                  <a:lnTo>
                    <a:pt x="1645" y="4935"/>
                  </a:lnTo>
                  <a:lnTo>
                    <a:pt x="9223" y="5232"/>
                  </a:lnTo>
                  <a:lnTo>
                    <a:pt x="9897" y="5258"/>
                  </a:lnTo>
                  <a:lnTo>
                    <a:pt x="13133" y="5393"/>
                  </a:lnTo>
                  <a:lnTo>
                    <a:pt x="12890" y="5312"/>
                  </a:lnTo>
                  <a:lnTo>
                    <a:pt x="12674" y="5178"/>
                  </a:lnTo>
                  <a:lnTo>
                    <a:pt x="12458" y="5043"/>
                  </a:lnTo>
                  <a:lnTo>
                    <a:pt x="12270" y="4854"/>
                  </a:lnTo>
                  <a:lnTo>
                    <a:pt x="12108" y="4638"/>
                  </a:lnTo>
                  <a:lnTo>
                    <a:pt x="11946" y="4423"/>
                  </a:lnTo>
                  <a:lnTo>
                    <a:pt x="11838" y="4180"/>
                  </a:lnTo>
                  <a:lnTo>
                    <a:pt x="11757" y="3937"/>
                  </a:lnTo>
                  <a:lnTo>
                    <a:pt x="11703" y="3668"/>
                  </a:lnTo>
                  <a:lnTo>
                    <a:pt x="11676" y="3560"/>
                  </a:lnTo>
                  <a:lnTo>
                    <a:pt x="11650" y="3425"/>
                  </a:lnTo>
                  <a:lnTo>
                    <a:pt x="11650" y="3155"/>
                  </a:lnTo>
                  <a:lnTo>
                    <a:pt x="11650" y="2913"/>
                  </a:lnTo>
                  <a:lnTo>
                    <a:pt x="11676" y="2670"/>
                  </a:lnTo>
                  <a:lnTo>
                    <a:pt x="11730" y="2400"/>
                  </a:lnTo>
                  <a:lnTo>
                    <a:pt x="11784" y="2157"/>
                  </a:lnTo>
                  <a:lnTo>
                    <a:pt x="11865" y="1915"/>
                  </a:lnTo>
                  <a:lnTo>
                    <a:pt x="11973" y="1672"/>
                  </a:lnTo>
                  <a:lnTo>
                    <a:pt x="12081" y="1456"/>
                  </a:lnTo>
                  <a:lnTo>
                    <a:pt x="12243" y="1241"/>
                  </a:lnTo>
                  <a:lnTo>
                    <a:pt x="12432" y="1052"/>
                  </a:lnTo>
                  <a:lnTo>
                    <a:pt x="12620" y="863"/>
                  </a:lnTo>
                  <a:lnTo>
                    <a:pt x="12836" y="728"/>
                  </a:lnTo>
                  <a:lnTo>
                    <a:pt x="13079" y="620"/>
                  </a:lnTo>
                  <a:lnTo>
                    <a:pt x="13321" y="540"/>
                  </a:lnTo>
                  <a:lnTo>
                    <a:pt x="13564" y="486"/>
                  </a:lnTo>
                  <a:lnTo>
                    <a:pt x="16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401;p74">
              <a:extLst>
                <a:ext uri="{FF2B5EF4-FFF2-40B4-BE49-F238E27FC236}">
                  <a16:creationId xmlns:a16="http://schemas.microsoft.com/office/drawing/2014/main" id="{CBFD1B39-600E-411C-9061-C9C770C69F51}"/>
                </a:ext>
              </a:extLst>
            </p:cNvPr>
            <p:cNvSpPr/>
            <p:nvPr/>
          </p:nvSpPr>
          <p:spPr>
            <a:xfrm>
              <a:off x="1387177" y="3240643"/>
              <a:ext cx="705580" cy="296255"/>
            </a:xfrm>
            <a:custGeom>
              <a:avLst/>
              <a:gdLst/>
              <a:ahLst/>
              <a:cxnLst/>
              <a:rect l="l" t="t" r="r" b="b"/>
              <a:pathLst>
                <a:path w="12783" h="5367" extrusionOk="0">
                  <a:moveTo>
                    <a:pt x="1861" y="1"/>
                  </a:moveTo>
                  <a:lnTo>
                    <a:pt x="1645" y="55"/>
                  </a:lnTo>
                  <a:lnTo>
                    <a:pt x="1430" y="162"/>
                  </a:lnTo>
                  <a:lnTo>
                    <a:pt x="1241" y="243"/>
                  </a:lnTo>
                  <a:lnTo>
                    <a:pt x="1052" y="351"/>
                  </a:lnTo>
                  <a:lnTo>
                    <a:pt x="890" y="486"/>
                  </a:lnTo>
                  <a:lnTo>
                    <a:pt x="729" y="621"/>
                  </a:lnTo>
                  <a:lnTo>
                    <a:pt x="594" y="756"/>
                  </a:lnTo>
                  <a:lnTo>
                    <a:pt x="459" y="917"/>
                  </a:lnTo>
                  <a:lnTo>
                    <a:pt x="351" y="1079"/>
                  </a:lnTo>
                  <a:lnTo>
                    <a:pt x="270" y="1268"/>
                  </a:lnTo>
                  <a:lnTo>
                    <a:pt x="135" y="1645"/>
                  </a:lnTo>
                  <a:lnTo>
                    <a:pt x="54" y="2023"/>
                  </a:lnTo>
                  <a:lnTo>
                    <a:pt x="1" y="2454"/>
                  </a:lnTo>
                  <a:lnTo>
                    <a:pt x="1" y="2859"/>
                  </a:lnTo>
                  <a:lnTo>
                    <a:pt x="1" y="3048"/>
                  </a:lnTo>
                  <a:lnTo>
                    <a:pt x="54" y="3236"/>
                  </a:lnTo>
                  <a:lnTo>
                    <a:pt x="81" y="3425"/>
                  </a:lnTo>
                  <a:lnTo>
                    <a:pt x="162" y="3614"/>
                  </a:lnTo>
                  <a:lnTo>
                    <a:pt x="216" y="3803"/>
                  </a:lnTo>
                  <a:lnTo>
                    <a:pt x="324" y="3965"/>
                  </a:lnTo>
                  <a:lnTo>
                    <a:pt x="432" y="4099"/>
                  </a:lnTo>
                  <a:lnTo>
                    <a:pt x="540" y="4261"/>
                  </a:lnTo>
                  <a:lnTo>
                    <a:pt x="836" y="4504"/>
                  </a:lnTo>
                  <a:lnTo>
                    <a:pt x="1160" y="4720"/>
                  </a:lnTo>
                  <a:lnTo>
                    <a:pt x="1511" y="4908"/>
                  </a:lnTo>
                  <a:lnTo>
                    <a:pt x="8656" y="5205"/>
                  </a:lnTo>
                  <a:lnTo>
                    <a:pt x="9357" y="5232"/>
                  </a:lnTo>
                  <a:lnTo>
                    <a:pt x="12405" y="5367"/>
                  </a:lnTo>
                  <a:lnTo>
                    <a:pt x="12378" y="5340"/>
                  </a:lnTo>
                  <a:lnTo>
                    <a:pt x="12135" y="5259"/>
                  </a:lnTo>
                  <a:lnTo>
                    <a:pt x="11919" y="5124"/>
                  </a:lnTo>
                  <a:lnTo>
                    <a:pt x="11703" y="4989"/>
                  </a:lnTo>
                  <a:lnTo>
                    <a:pt x="11515" y="4800"/>
                  </a:lnTo>
                  <a:lnTo>
                    <a:pt x="11353" y="4585"/>
                  </a:lnTo>
                  <a:lnTo>
                    <a:pt x="11191" y="4369"/>
                  </a:lnTo>
                  <a:lnTo>
                    <a:pt x="11083" y="4126"/>
                  </a:lnTo>
                  <a:lnTo>
                    <a:pt x="11002" y="3884"/>
                  </a:lnTo>
                  <a:lnTo>
                    <a:pt x="10948" y="3614"/>
                  </a:lnTo>
                  <a:lnTo>
                    <a:pt x="10921" y="3506"/>
                  </a:lnTo>
                  <a:lnTo>
                    <a:pt x="10894" y="3371"/>
                  </a:lnTo>
                  <a:lnTo>
                    <a:pt x="10894" y="3102"/>
                  </a:lnTo>
                  <a:lnTo>
                    <a:pt x="10894" y="2859"/>
                  </a:lnTo>
                  <a:lnTo>
                    <a:pt x="10921" y="2616"/>
                  </a:lnTo>
                  <a:lnTo>
                    <a:pt x="10948" y="2347"/>
                  </a:lnTo>
                  <a:lnTo>
                    <a:pt x="11029" y="2104"/>
                  </a:lnTo>
                  <a:lnTo>
                    <a:pt x="11110" y="1861"/>
                  </a:lnTo>
                  <a:lnTo>
                    <a:pt x="11218" y="1619"/>
                  </a:lnTo>
                  <a:lnTo>
                    <a:pt x="11326" y="1403"/>
                  </a:lnTo>
                  <a:lnTo>
                    <a:pt x="11488" y="1187"/>
                  </a:lnTo>
                  <a:lnTo>
                    <a:pt x="11676" y="998"/>
                  </a:lnTo>
                  <a:lnTo>
                    <a:pt x="11865" y="810"/>
                  </a:lnTo>
                  <a:lnTo>
                    <a:pt x="12081" y="675"/>
                  </a:lnTo>
                  <a:lnTo>
                    <a:pt x="12324" y="567"/>
                  </a:lnTo>
                  <a:lnTo>
                    <a:pt x="12566" y="486"/>
                  </a:lnTo>
                  <a:lnTo>
                    <a:pt x="12782" y="432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402;p74">
              <a:extLst>
                <a:ext uri="{FF2B5EF4-FFF2-40B4-BE49-F238E27FC236}">
                  <a16:creationId xmlns:a16="http://schemas.microsoft.com/office/drawing/2014/main" id="{7A924FD7-1BF0-4A08-BA3B-B9E4C9896878}"/>
                </a:ext>
              </a:extLst>
            </p:cNvPr>
            <p:cNvSpPr/>
            <p:nvPr/>
          </p:nvSpPr>
          <p:spPr>
            <a:xfrm>
              <a:off x="595361" y="4059287"/>
              <a:ext cx="824584" cy="397490"/>
            </a:xfrm>
            <a:custGeom>
              <a:avLst/>
              <a:gdLst/>
              <a:ahLst/>
              <a:cxnLst/>
              <a:rect l="l" t="t" r="r" b="b"/>
              <a:pathLst>
                <a:path w="14939" h="7201" extrusionOk="0">
                  <a:moveTo>
                    <a:pt x="13051" y="0"/>
                  </a:moveTo>
                  <a:lnTo>
                    <a:pt x="0" y="4746"/>
                  </a:lnTo>
                  <a:lnTo>
                    <a:pt x="324" y="4719"/>
                  </a:lnTo>
                  <a:lnTo>
                    <a:pt x="593" y="4746"/>
                  </a:lnTo>
                  <a:lnTo>
                    <a:pt x="836" y="4773"/>
                  </a:lnTo>
                  <a:lnTo>
                    <a:pt x="1079" y="4854"/>
                  </a:lnTo>
                  <a:lnTo>
                    <a:pt x="1321" y="4962"/>
                  </a:lnTo>
                  <a:lnTo>
                    <a:pt x="1537" y="5124"/>
                  </a:lnTo>
                  <a:lnTo>
                    <a:pt x="1753" y="5286"/>
                  </a:lnTo>
                  <a:lnTo>
                    <a:pt x="1942" y="5474"/>
                  </a:lnTo>
                  <a:lnTo>
                    <a:pt x="2103" y="5690"/>
                  </a:lnTo>
                  <a:lnTo>
                    <a:pt x="2238" y="5933"/>
                  </a:lnTo>
                  <a:lnTo>
                    <a:pt x="2346" y="6175"/>
                  </a:lnTo>
                  <a:lnTo>
                    <a:pt x="2427" y="6418"/>
                  </a:lnTo>
                  <a:lnTo>
                    <a:pt x="2454" y="6553"/>
                  </a:lnTo>
                  <a:lnTo>
                    <a:pt x="2481" y="6688"/>
                  </a:lnTo>
                  <a:lnTo>
                    <a:pt x="2508" y="6930"/>
                  </a:lnTo>
                  <a:lnTo>
                    <a:pt x="2535" y="7200"/>
                  </a:lnTo>
                  <a:lnTo>
                    <a:pt x="8737" y="4962"/>
                  </a:lnTo>
                  <a:lnTo>
                    <a:pt x="14939" y="2724"/>
                  </a:lnTo>
                  <a:lnTo>
                    <a:pt x="14939" y="2454"/>
                  </a:lnTo>
                  <a:lnTo>
                    <a:pt x="14885" y="2050"/>
                  </a:lnTo>
                  <a:lnTo>
                    <a:pt x="14885" y="1942"/>
                  </a:lnTo>
                  <a:lnTo>
                    <a:pt x="14858" y="1834"/>
                  </a:lnTo>
                  <a:lnTo>
                    <a:pt x="14804" y="1645"/>
                  </a:lnTo>
                  <a:lnTo>
                    <a:pt x="14750" y="1457"/>
                  </a:lnTo>
                  <a:lnTo>
                    <a:pt x="14669" y="1268"/>
                  </a:lnTo>
                  <a:lnTo>
                    <a:pt x="14588" y="1079"/>
                  </a:lnTo>
                  <a:lnTo>
                    <a:pt x="14480" y="917"/>
                  </a:lnTo>
                  <a:lnTo>
                    <a:pt x="14346" y="782"/>
                  </a:lnTo>
                  <a:lnTo>
                    <a:pt x="14211" y="621"/>
                  </a:lnTo>
                  <a:lnTo>
                    <a:pt x="14049" y="486"/>
                  </a:lnTo>
                  <a:lnTo>
                    <a:pt x="13860" y="378"/>
                  </a:lnTo>
                  <a:lnTo>
                    <a:pt x="13483" y="162"/>
                  </a:lnTo>
                  <a:lnTo>
                    <a:pt x="130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403;p74">
              <a:extLst>
                <a:ext uri="{FF2B5EF4-FFF2-40B4-BE49-F238E27FC236}">
                  <a16:creationId xmlns:a16="http://schemas.microsoft.com/office/drawing/2014/main" id="{7D423FF2-F597-498A-B14B-17DE836772DC}"/>
                </a:ext>
              </a:extLst>
            </p:cNvPr>
            <p:cNvSpPr/>
            <p:nvPr/>
          </p:nvSpPr>
          <p:spPr>
            <a:xfrm>
              <a:off x="1321712" y="3295731"/>
              <a:ext cx="1491416" cy="897597"/>
            </a:xfrm>
            <a:custGeom>
              <a:avLst/>
              <a:gdLst/>
              <a:ahLst/>
              <a:cxnLst/>
              <a:rect l="l" t="t" r="r" b="b"/>
              <a:pathLst>
                <a:path w="27020" h="16261" extrusionOk="0">
                  <a:moveTo>
                    <a:pt x="26584" y="3155"/>
                  </a:moveTo>
                  <a:lnTo>
                    <a:pt x="26642" y="3317"/>
                  </a:lnTo>
                  <a:lnTo>
                    <a:pt x="26777" y="3695"/>
                  </a:lnTo>
                  <a:lnTo>
                    <a:pt x="26884" y="4072"/>
                  </a:lnTo>
                  <a:lnTo>
                    <a:pt x="26777" y="3668"/>
                  </a:lnTo>
                  <a:lnTo>
                    <a:pt x="26642" y="3290"/>
                  </a:lnTo>
                  <a:lnTo>
                    <a:pt x="26584" y="3155"/>
                  </a:lnTo>
                  <a:close/>
                  <a:moveTo>
                    <a:pt x="27019" y="5501"/>
                  </a:moveTo>
                  <a:lnTo>
                    <a:pt x="26992" y="5852"/>
                  </a:lnTo>
                  <a:lnTo>
                    <a:pt x="26965" y="6175"/>
                  </a:lnTo>
                  <a:lnTo>
                    <a:pt x="27019" y="5852"/>
                  </a:lnTo>
                  <a:lnTo>
                    <a:pt x="27019" y="5501"/>
                  </a:lnTo>
                  <a:close/>
                  <a:moveTo>
                    <a:pt x="26507" y="7739"/>
                  </a:moveTo>
                  <a:lnTo>
                    <a:pt x="26345" y="8009"/>
                  </a:lnTo>
                  <a:lnTo>
                    <a:pt x="26183" y="8306"/>
                  </a:lnTo>
                  <a:lnTo>
                    <a:pt x="26345" y="8036"/>
                  </a:lnTo>
                  <a:lnTo>
                    <a:pt x="26507" y="7739"/>
                  </a:lnTo>
                  <a:close/>
                  <a:moveTo>
                    <a:pt x="26021" y="8575"/>
                  </a:moveTo>
                  <a:lnTo>
                    <a:pt x="25806" y="8818"/>
                  </a:lnTo>
                  <a:lnTo>
                    <a:pt x="25617" y="9088"/>
                  </a:lnTo>
                  <a:lnTo>
                    <a:pt x="25806" y="8845"/>
                  </a:lnTo>
                  <a:lnTo>
                    <a:pt x="26021" y="8575"/>
                  </a:lnTo>
                  <a:close/>
                  <a:moveTo>
                    <a:pt x="23109" y="0"/>
                  </a:moveTo>
                  <a:lnTo>
                    <a:pt x="22840" y="135"/>
                  </a:lnTo>
                  <a:lnTo>
                    <a:pt x="22597" y="324"/>
                  </a:lnTo>
                  <a:lnTo>
                    <a:pt x="22435" y="459"/>
                  </a:lnTo>
                  <a:lnTo>
                    <a:pt x="22246" y="621"/>
                  </a:lnTo>
                  <a:lnTo>
                    <a:pt x="22085" y="836"/>
                  </a:lnTo>
                  <a:lnTo>
                    <a:pt x="21842" y="1295"/>
                  </a:lnTo>
                  <a:lnTo>
                    <a:pt x="21653" y="1753"/>
                  </a:lnTo>
                  <a:lnTo>
                    <a:pt x="21518" y="2238"/>
                  </a:lnTo>
                  <a:lnTo>
                    <a:pt x="21437" y="2751"/>
                  </a:lnTo>
                  <a:lnTo>
                    <a:pt x="21410" y="3236"/>
                  </a:lnTo>
                  <a:lnTo>
                    <a:pt x="21464" y="3748"/>
                  </a:lnTo>
                  <a:lnTo>
                    <a:pt x="21545" y="4234"/>
                  </a:lnTo>
                  <a:lnTo>
                    <a:pt x="21680" y="4719"/>
                  </a:lnTo>
                  <a:lnTo>
                    <a:pt x="21815" y="4773"/>
                  </a:lnTo>
                  <a:lnTo>
                    <a:pt x="21923" y="4854"/>
                  </a:lnTo>
                  <a:lnTo>
                    <a:pt x="22031" y="5016"/>
                  </a:lnTo>
                  <a:lnTo>
                    <a:pt x="22085" y="5232"/>
                  </a:lnTo>
                  <a:lnTo>
                    <a:pt x="22085" y="5420"/>
                  </a:lnTo>
                  <a:lnTo>
                    <a:pt x="22058" y="5582"/>
                  </a:lnTo>
                  <a:lnTo>
                    <a:pt x="22004" y="5690"/>
                  </a:lnTo>
                  <a:lnTo>
                    <a:pt x="21950" y="5798"/>
                  </a:lnTo>
                  <a:lnTo>
                    <a:pt x="21869" y="5852"/>
                  </a:lnTo>
                  <a:lnTo>
                    <a:pt x="21788" y="5906"/>
                  </a:lnTo>
                  <a:lnTo>
                    <a:pt x="21653" y="5960"/>
                  </a:lnTo>
                  <a:lnTo>
                    <a:pt x="0" y="13806"/>
                  </a:lnTo>
                  <a:lnTo>
                    <a:pt x="162" y="13780"/>
                  </a:lnTo>
                  <a:lnTo>
                    <a:pt x="351" y="13780"/>
                  </a:lnTo>
                  <a:lnTo>
                    <a:pt x="593" y="13806"/>
                  </a:lnTo>
                  <a:lnTo>
                    <a:pt x="836" y="13860"/>
                  </a:lnTo>
                  <a:lnTo>
                    <a:pt x="1079" y="13941"/>
                  </a:lnTo>
                  <a:lnTo>
                    <a:pt x="1321" y="14049"/>
                  </a:lnTo>
                  <a:lnTo>
                    <a:pt x="1537" y="14184"/>
                  </a:lnTo>
                  <a:lnTo>
                    <a:pt x="1753" y="14346"/>
                  </a:lnTo>
                  <a:lnTo>
                    <a:pt x="1942" y="14535"/>
                  </a:lnTo>
                  <a:lnTo>
                    <a:pt x="2103" y="14750"/>
                  </a:lnTo>
                  <a:lnTo>
                    <a:pt x="2238" y="14993"/>
                  </a:lnTo>
                  <a:lnTo>
                    <a:pt x="2346" y="15236"/>
                  </a:lnTo>
                  <a:lnTo>
                    <a:pt x="2427" y="15478"/>
                  </a:lnTo>
                  <a:lnTo>
                    <a:pt x="2454" y="15613"/>
                  </a:lnTo>
                  <a:lnTo>
                    <a:pt x="2481" y="15748"/>
                  </a:lnTo>
                  <a:lnTo>
                    <a:pt x="2535" y="15991"/>
                  </a:lnTo>
                  <a:lnTo>
                    <a:pt x="2535" y="16260"/>
                  </a:lnTo>
                  <a:lnTo>
                    <a:pt x="12674" y="12593"/>
                  </a:lnTo>
                  <a:lnTo>
                    <a:pt x="22840" y="8926"/>
                  </a:lnTo>
                  <a:lnTo>
                    <a:pt x="23298" y="8737"/>
                  </a:lnTo>
                  <a:lnTo>
                    <a:pt x="23729" y="8521"/>
                  </a:lnTo>
                  <a:lnTo>
                    <a:pt x="24134" y="8252"/>
                  </a:lnTo>
                  <a:lnTo>
                    <a:pt x="24511" y="7982"/>
                  </a:lnTo>
                  <a:lnTo>
                    <a:pt x="24862" y="7658"/>
                  </a:lnTo>
                  <a:lnTo>
                    <a:pt x="25186" y="7335"/>
                  </a:lnTo>
                  <a:lnTo>
                    <a:pt x="25482" y="6957"/>
                  </a:lnTo>
                  <a:lnTo>
                    <a:pt x="25725" y="6580"/>
                  </a:lnTo>
                  <a:lnTo>
                    <a:pt x="25941" y="6175"/>
                  </a:lnTo>
                  <a:lnTo>
                    <a:pt x="26129" y="5744"/>
                  </a:lnTo>
                  <a:lnTo>
                    <a:pt x="26291" y="5286"/>
                  </a:lnTo>
                  <a:lnTo>
                    <a:pt x="26399" y="4827"/>
                  </a:lnTo>
                  <a:lnTo>
                    <a:pt x="26480" y="4369"/>
                  </a:lnTo>
                  <a:lnTo>
                    <a:pt x="26534" y="3883"/>
                  </a:lnTo>
                  <a:lnTo>
                    <a:pt x="26507" y="3398"/>
                  </a:lnTo>
                  <a:lnTo>
                    <a:pt x="26480" y="2913"/>
                  </a:lnTo>
                  <a:lnTo>
                    <a:pt x="26584" y="3155"/>
                  </a:lnTo>
                  <a:lnTo>
                    <a:pt x="26507" y="2940"/>
                  </a:lnTo>
                  <a:lnTo>
                    <a:pt x="26318" y="2589"/>
                  </a:lnTo>
                  <a:lnTo>
                    <a:pt x="26129" y="2265"/>
                  </a:lnTo>
                  <a:lnTo>
                    <a:pt x="25887" y="1942"/>
                  </a:lnTo>
                  <a:lnTo>
                    <a:pt x="25644" y="1645"/>
                  </a:lnTo>
                  <a:lnTo>
                    <a:pt x="25401" y="1376"/>
                  </a:lnTo>
                  <a:lnTo>
                    <a:pt x="25105" y="1106"/>
                  </a:lnTo>
                  <a:lnTo>
                    <a:pt x="24808" y="863"/>
                  </a:lnTo>
                  <a:lnTo>
                    <a:pt x="24511" y="647"/>
                  </a:lnTo>
                  <a:lnTo>
                    <a:pt x="24188" y="432"/>
                  </a:lnTo>
                  <a:lnTo>
                    <a:pt x="23837" y="270"/>
                  </a:lnTo>
                  <a:lnTo>
                    <a:pt x="23487" y="108"/>
                  </a:lnTo>
                  <a:lnTo>
                    <a:pt x="231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404;p74">
              <a:extLst>
                <a:ext uri="{FF2B5EF4-FFF2-40B4-BE49-F238E27FC236}">
                  <a16:creationId xmlns:a16="http://schemas.microsoft.com/office/drawing/2014/main" id="{750D527B-9287-4E2B-BE8C-B403C3D5DB57}"/>
                </a:ext>
              </a:extLst>
            </p:cNvPr>
            <p:cNvSpPr/>
            <p:nvPr/>
          </p:nvSpPr>
          <p:spPr>
            <a:xfrm>
              <a:off x="-6" y="4322748"/>
              <a:ext cx="693602" cy="400416"/>
            </a:xfrm>
            <a:custGeom>
              <a:avLst/>
              <a:gdLst/>
              <a:ahLst/>
              <a:cxnLst/>
              <a:rect l="l" t="t" r="r" b="b"/>
              <a:pathLst>
                <a:path w="12566" h="7254" extrusionOk="0">
                  <a:moveTo>
                    <a:pt x="10678" y="0"/>
                  </a:moveTo>
                  <a:lnTo>
                    <a:pt x="0" y="3856"/>
                  </a:lnTo>
                  <a:lnTo>
                    <a:pt x="0" y="7254"/>
                  </a:lnTo>
                  <a:lnTo>
                    <a:pt x="12566" y="2724"/>
                  </a:lnTo>
                  <a:lnTo>
                    <a:pt x="12539" y="2454"/>
                  </a:lnTo>
                  <a:lnTo>
                    <a:pt x="12512" y="2023"/>
                  </a:lnTo>
                  <a:lnTo>
                    <a:pt x="12512" y="1915"/>
                  </a:lnTo>
                  <a:lnTo>
                    <a:pt x="12485" y="1834"/>
                  </a:lnTo>
                  <a:lnTo>
                    <a:pt x="12431" y="1618"/>
                  </a:lnTo>
                  <a:lnTo>
                    <a:pt x="12377" y="1429"/>
                  </a:lnTo>
                  <a:lnTo>
                    <a:pt x="12296" y="1268"/>
                  </a:lnTo>
                  <a:lnTo>
                    <a:pt x="12188" y="1079"/>
                  </a:lnTo>
                  <a:lnTo>
                    <a:pt x="12080" y="917"/>
                  </a:lnTo>
                  <a:lnTo>
                    <a:pt x="11973" y="755"/>
                  </a:lnTo>
                  <a:lnTo>
                    <a:pt x="11811" y="620"/>
                  </a:lnTo>
                  <a:lnTo>
                    <a:pt x="11649" y="486"/>
                  </a:lnTo>
                  <a:lnTo>
                    <a:pt x="11487" y="378"/>
                  </a:lnTo>
                  <a:lnTo>
                    <a:pt x="11110" y="162"/>
                  </a:lnTo>
                  <a:lnTo>
                    <a:pt x="106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405;p74">
              <a:extLst>
                <a:ext uri="{FF2B5EF4-FFF2-40B4-BE49-F238E27FC236}">
                  <a16:creationId xmlns:a16="http://schemas.microsoft.com/office/drawing/2014/main" id="{AEDC180B-D13C-4BCA-A4E4-F7668E288D7E}"/>
                </a:ext>
              </a:extLst>
            </p:cNvPr>
            <p:cNvSpPr/>
            <p:nvPr/>
          </p:nvSpPr>
          <p:spPr>
            <a:xfrm>
              <a:off x="1422890" y="3456467"/>
              <a:ext cx="1390240" cy="854431"/>
            </a:xfrm>
            <a:custGeom>
              <a:avLst/>
              <a:gdLst/>
              <a:ahLst/>
              <a:cxnLst/>
              <a:rect l="l" t="t" r="r" b="b"/>
              <a:pathLst>
                <a:path w="25187" h="15479" extrusionOk="0">
                  <a:moveTo>
                    <a:pt x="24647" y="1"/>
                  </a:moveTo>
                  <a:lnTo>
                    <a:pt x="24674" y="486"/>
                  </a:lnTo>
                  <a:lnTo>
                    <a:pt x="24701" y="971"/>
                  </a:lnTo>
                  <a:lnTo>
                    <a:pt x="24647" y="1457"/>
                  </a:lnTo>
                  <a:lnTo>
                    <a:pt x="24566" y="1915"/>
                  </a:lnTo>
                  <a:lnTo>
                    <a:pt x="24458" y="2374"/>
                  </a:lnTo>
                  <a:lnTo>
                    <a:pt x="24296" y="2832"/>
                  </a:lnTo>
                  <a:lnTo>
                    <a:pt x="24108" y="3263"/>
                  </a:lnTo>
                  <a:lnTo>
                    <a:pt x="23892" y="3668"/>
                  </a:lnTo>
                  <a:lnTo>
                    <a:pt x="23649" y="4045"/>
                  </a:lnTo>
                  <a:lnTo>
                    <a:pt x="23353" y="4423"/>
                  </a:lnTo>
                  <a:lnTo>
                    <a:pt x="23029" y="4746"/>
                  </a:lnTo>
                  <a:lnTo>
                    <a:pt x="22678" y="5070"/>
                  </a:lnTo>
                  <a:lnTo>
                    <a:pt x="22301" y="5340"/>
                  </a:lnTo>
                  <a:lnTo>
                    <a:pt x="21896" y="5609"/>
                  </a:lnTo>
                  <a:lnTo>
                    <a:pt x="21465" y="5825"/>
                  </a:lnTo>
                  <a:lnTo>
                    <a:pt x="21007" y="6014"/>
                  </a:lnTo>
                  <a:lnTo>
                    <a:pt x="702" y="13375"/>
                  </a:lnTo>
                  <a:lnTo>
                    <a:pt x="702" y="13861"/>
                  </a:lnTo>
                  <a:lnTo>
                    <a:pt x="648" y="14130"/>
                  </a:lnTo>
                  <a:lnTo>
                    <a:pt x="594" y="14373"/>
                  </a:lnTo>
                  <a:lnTo>
                    <a:pt x="513" y="14616"/>
                  </a:lnTo>
                  <a:lnTo>
                    <a:pt x="432" y="14858"/>
                  </a:lnTo>
                  <a:lnTo>
                    <a:pt x="297" y="15101"/>
                  </a:lnTo>
                  <a:lnTo>
                    <a:pt x="136" y="15317"/>
                  </a:lnTo>
                  <a:lnTo>
                    <a:pt x="1" y="15479"/>
                  </a:lnTo>
                  <a:lnTo>
                    <a:pt x="1" y="15479"/>
                  </a:lnTo>
                  <a:lnTo>
                    <a:pt x="4396" y="13888"/>
                  </a:lnTo>
                  <a:lnTo>
                    <a:pt x="5367" y="13537"/>
                  </a:lnTo>
                  <a:lnTo>
                    <a:pt x="21492" y="7686"/>
                  </a:lnTo>
                  <a:lnTo>
                    <a:pt x="21789" y="7578"/>
                  </a:lnTo>
                  <a:lnTo>
                    <a:pt x="22058" y="7443"/>
                  </a:lnTo>
                  <a:lnTo>
                    <a:pt x="22355" y="7308"/>
                  </a:lnTo>
                  <a:lnTo>
                    <a:pt x="22598" y="7146"/>
                  </a:lnTo>
                  <a:lnTo>
                    <a:pt x="22867" y="6985"/>
                  </a:lnTo>
                  <a:lnTo>
                    <a:pt x="23110" y="6796"/>
                  </a:lnTo>
                  <a:lnTo>
                    <a:pt x="23326" y="6607"/>
                  </a:lnTo>
                  <a:lnTo>
                    <a:pt x="23541" y="6391"/>
                  </a:lnTo>
                  <a:lnTo>
                    <a:pt x="23784" y="6176"/>
                  </a:lnTo>
                  <a:lnTo>
                    <a:pt x="23973" y="5933"/>
                  </a:lnTo>
                  <a:lnTo>
                    <a:pt x="24188" y="5663"/>
                  </a:lnTo>
                  <a:lnTo>
                    <a:pt x="24350" y="5394"/>
                  </a:lnTo>
                  <a:lnTo>
                    <a:pt x="24512" y="5124"/>
                  </a:lnTo>
                  <a:lnTo>
                    <a:pt x="24674" y="4827"/>
                  </a:lnTo>
                  <a:lnTo>
                    <a:pt x="24809" y="4531"/>
                  </a:lnTo>
                  <a:lnTo>
                    <a:pt x="24917" y="4207"/>
                  </a:lnTo>
                  <a:lnTo>
                    <a:pt x="24997" y="3911"/>
                  </a:lnTo>
                  <a:lnTo>
                    <a:pt x="25078" y="3587"/>
                  </a:lnTo>
                  <a:lnTo>
                    <a:pt x="25132" y="3263"/>
                  </a:lnTo>
                  <a:lnTo>
                    <a:pt x="25159" y="2940"/>
                  </a:lnTo>
                  <a:lnTo>
                    <a:pt x="25186" y="2589"/>
                  </a:lnTo>
                  <a:lnTo>
                    <a:pt x="25186" y="2266"/>
                  </a:lnTo>
                  <a:lnTo>
                    <a:pt x="25159" y="1915"/>
                  </a:lnTo>
                  <a:lnTo>
                    <a:pt x="25132" y="1565"/>
                  </a:lnTo>
                  <a:lnTo>
                    <a:pt x="25051" y="1160"/>
                  </a:lnTo>
                  <a:lnTo>
                    <a:pt x="24944" y="756"/>
                  </a:lnTo>
                  <a:lnTo>
                    <a:pt x="24809" y="378"/>
                  </a:lnTo>
                  <a:lnTo>
                    <a:pt x="24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406;p74">
              <a:extLst>
                <a:ext uri="{FF2B5EF4-FFF2-40B4-BE49-F238E27FC236}">
                  <a16:creationId xmlns:a16="http://schemas.microsoft.com/office/drawing/2014/main" id="{B82218B3-950C-4114-AAC6-FCBAAD3885BF}"/>
                </a:ext>
              </a:extLst>
            </p:cNvPr>
            <p:cNvSpPr/>
            <p:nvPr/>
          </p:nvSpPr>
          <p:spPr>
            <a:xfrm>
              <a:off x="695049" y="4209591"/>
              <a:ext cx="724899" cy="364757"/>
            </a:xfrm>
            <a:custGeom>
              <a:avLst/>
              <a:gdLst/>
              <a:ahLst/>
              <a:cxnLst/>
              <a:rect l="l" t="t" r="r" b="b"/>
              <a:pathLst>
                <a:path w="13133" h="6608" extrusionOk="0">
                  <a:moveTo>
                    <a:pt x="13133" y="1"/>
                  </a:moveTo>
                  <a:lnTo>
                    <a:pt x="729" y="4477"/>
                  </a:lnTo>
                  <a:lnTo>
                    <a:pt x="702" y="4989"/>
                  </a:lnTo>
                  <a:lnTo>
                    <a:pt x="675" y="5232"/>
                  </a:lnTo>
                  <a:lnTo>
                    <a:pt x="621" y="5502"/>
                  </a:lnTo>
                  <a:lnTo>
                    <a:pt x="540" y="5745"/>
                  </a:lnTo>
                  <a:lnTo>
                    <a:pt x="432" y="5987"/>
                  </a:lnTo>
                  <a:lnTo>
                    <a:pt x="297" y="6230"/>
                  </a:lnTo>
                  <a:lnTo>
                    <a:pt x="163" y="6446"/>
                  </a:lnTo>
                  <a:lnTo>
                    <a:pt x="1" y="6607"/>
                  </a:lnTo>
                  <a:lnTo>
                    <a:pt x="1888" y="5933"/>
                  </a:lnTo>
                  <a:lnTo>
                    <a:pt x="2859" y="5583"/>
                  </a:lnTo>
                  <a:lnTo>
                    <a:pt x="11515" y="2428"/>
                  </a:lnTo>
                  <a:lnTo>
                    <a:pt x="11731" y="2347"/>
                  </a:lnTo>
                  <a:lnTo>
                    <a:pt x="11946" y="2239"/>
                  </a:lnTo>
                  <a:lnTo>
                    <a:pt x="12135" y="2104"/>
                  </a:lnTo>
                  <a:lnTo>
                    <a:pt x="12297" y="1969"/>
                  </a:lnTo>
                  <a:lnTo>
                    <a:pt x="12459" y="1835"/>
                  </a:lnTo>
                  <a:lnTo>
                    <a:pt x="12593" y="1673"/>
                  </a:lnTo>
                  <a:lnTo>
                    <a:pt x="12728" y="1511"/>
                  </a:lnTo>
                  <a:lnTo>
                    <a:pt x="12836" y="1349"/>
                  </a:lnTo>
                  <a:lnTo>
                    <a:pt x="12971" y="1026"/>
                  </a:lnTo>
                  <a:lnTo>
                    <a:pt x="13052" y="702"/>
                  </a:lnTo>
                  <a:lnTo>
                    <a:pt x="13106" y="351"/>
                  </a:lnTo>
                  <a:lnTo>
                    <a:pt x="13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407;p74">
              <a:extLst>
                <a:ext uri="{FF2B5EF4-FFF2-40B4-BE49-F238E27FC236}">
                  <a16:creationId xmlns:a16="http://schemas.microsoft.com/office/drawing/2014/main" id="{6979D389-BF55-4CCB-A7AE-556D3E3955C1}"/>
                </a:ext>
              </a:extLst>
            </p:cNvPr>
            <p:cNvSpPr/>
            <p:nvPr/>
          </p:nvSpPr>
          <p:spPr>
            <a:xfrm>
              <a:off x="-6" y="4473053"/>
              <a:ext cx="693602" cy="352834"/>
            </a:xfrm>
            <a:custGeom>
              <a:avLst/>
              <a:gdLst/>
              <a:ahLst/>
              <a:cxnLst/>
              <a:rect l="l" t="t" r="r" b="b"/>
              <a:pathLst>
                <a:path w="12566" h="6392" extrusionOk="0">
                  <a:moveTo>
                    <a:pt x="12566" y="1"/>
                  </a:moveTo>
                  <a:lnTo>
                    <a:pt x="0" y="4531"/>
                  </a:lnTo>
                  <a:lnTo>
                    <a:pt x="0" y="6392"/>
                  </a:lnTo>
                  <a:lnTo>
                    <a:pt x="10948" y="2428"/>
                  </a:lnTo>
                  <a:lnTo>
                    <a:pt x="11164" y="2320"/>
                  </a:lnTo>
                  <a:lnTo>
                    <a:pt x="11352" y="2212"/>
                  </a:lnTo>
                  <a:lnTo>
                    <a:pt x="11541" y="2104"/>
                  </a:lnTo>
                  <a:lnTo>
                    <a:pt x="11730" y="1969"/>
                  </a:lnTo>
                  <a:lnTo>
                    <a:pt x="11892" y="1834"/>
                  </a:lnTo>
                  <a:lnTo>
                    <a:pt x="12026" y="1673"/>
                  </a:lnTo>
                  <a:lnTo>
                    <a:pt x="12134" y="1511"/>
                  </a:lnTo>
                  <a:lnTo>
                    <a:pt x="12242" y="1322"/>
                  </a:lnTo>
                  <a:lnTo>
                    <a:pt x="12377" y="1025"/>
                  </a:lnTo>
                  <a:lnTo>
                    <a:pt x="12485" y="702"/>
                  </a:lnTo>
                  <a:lnTo>
                    <a:pt x="12539" y="351"/>
                  </a:lnTo>
                  <a:lnTo>
                    <a:pt x="125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408;p74">
              <a:extLst>
                <a:ext uri="{FF2B5EF4-FFF2-40B4-BE49-F238E27FC236}">
                  <a16:creationId xmlns:a16="http://schemas.microsoft.com/office/drawing/2014/main" id="{4615FC63-13F4-40FE-A096-BCF14F983F70}"/>
                </a:ext>
              </a:extLst>
            </p:cNvPr>
            <p:cNvSpPr/>
            <p:nvPr/>
          </p:nvSpPr>
          <p:spPr>
            <a:xfrm>
              <a:off x="1988505" y="3262998"/>
              <a:ext cx="144450" cy="279860"/>
            </a:xfrm>
            <a:custGeom>
              <a:avLst/>
              <a:gdLst/>
              <a:ahLst/>
              <a:cxnLst/>
              <a:rect l="l" t="t" r="r" b="b"/>
              <a:pathLst>
                <a:path w="2617" h="5070" extrusionOk="0">
                  <a:moveTo>
                    <a:pt x="2158" y="0"/>
                  </a:moveTo>
                  <a:lnTo>
                    <a:pt x="1888" y="27"/>
                  </a:lnTo>
                  <a:lnTo>
                    <a:pt x="1672" y="81"/>
                  </a:lnTo>
                  <a:lnTo>
                    <a:pt x="1430" y="162"/>
                  </a:lnTo>
                  <a:lnTo>
                    <a:pt x="1187" y="270"/>
                  </a:lnTo>
                  <a:lnTo>
                    <a:pt x="971" y="405"/>
                  </a:lnTo>
                  <a:lnTo>
                    <a:pt x="782" y="593"/>
                  </a:lnTo>
                  <a:lnTo>
                    <a:pt x="594" y="782"/>
                  </a:lnTo>
                  <a:lnTo>
                    <a:pt x="432" y="998"/>
                  </a:lnTo>
                  <a:lnTo>
                    <a:pt x="324" y="1214"/>
                  </a:lnTo>
                  <a:lnTo>
                    <a:pt x="216" y="1456"/>
                  </a:lnTo>
                  <a:lnTo>
                    <a:pt x="135" y="1699"/>
                  </a:lnTo>
                  <a:lnTo>
                    <a:pt x="54" y="1942"/>
                  </a:lnTo>
                  <a:lnTo>
                    <a:pt x="27" y="2211"/>
                  </a:lnTo>
                  <a:lnTo>
                    <a:pt x="0" y="2454"/>
                  </a:lnTo>
                  <a:lnTo>
                    <a:pt x="0" y="2697"/>
                  </a:lnTo>
                  <a:lnTo>
                    <a:pt x="0" y="2966"/>
                  </a:lnTo>
                  <a:lnTo>
                    <a:pt x="27" y="3101"/>
                  </a:lnTo>
                  <a:lnTo>
                    <a:pt x="54" y="3209"/>
                  </a:lnTo>
                  <a:lnTo>
                    <a:pt x="108" y="3479"/>
                  </a:lnTo>
                  <a:lnTo>
                    <a:pt x="189" y="3721"/>
                  </a:lnTo>
                  <a:lnTo>
                    <a:pt x="297" y="3964"/>
                  </a:lnTo>
                  <a:lnTo>
                    <a:pt x="459" y="4180"/>
                  </a:lnTo>
                  <a:lnTo>
                    <a:pt x="621" y="4395"/>
                  </a:lnTo>
                  <a:lnTo>
                    <a:pt x="809" y="4584"/>
                  </a:lnTo>
                  <a:lnTo>
                    <a:pt x="1025" y="4719"/>
                  </a:lnTo>
                  <a:lnTo>
                    <a:pt x="1241" y="4854"/>
                  </a:lnTo>
                  <a:lnTo>
                    <a:pt x="1484" y="4935"/>
                  </a:lnTo>
                  <a:lnTo>
                    <a:pt x="1511" y="4962"/>
                  </a:lnTo>
                  <a:lnTo>
                    <a:pt x="1726" y="5016"/>
                  </a:lnTo>
                  <a:lnTo>
                    <a:pt x="1969" y="5043"/>
                  </a:lnTo>
                  <a:lnTo>
                    <a:pt x="2212" y="5070"/>
                  </a:lnTo>
                  <a:lnTo>
                    <a:pt x="2427" y="5043"/>
                  </a:lnTo>
                  <a:lnTo>
                    <a:pt x="2293" y="4989"/>
                  </a:lnTo>
                  <a:lnTo>
                    <a:pt x="1915" y="4800"/>
                  </a:lnTo>
                  <a:lnTo>
                    <a:pt x="1591" y="4557"/>
                  </a:lnTo>
                  <a:lnTo>
                    <a:pt x="1295" y="4315"/>
                  </a:lnTo>
                  <a:lnTo>
                    <a:pt x="1187" y="4180"/>
                  </a:lnTo>
                  <a:lnTo>
                    <a:pt x="1079" y="4018"/>
                  </a:lnTo>
                  <a:lnTo>
                    <a:pt x="971" y="3856"/>
                  </a:lnTo>
                  <a:lnTo>
                    <a:pt x="890" y="3667"/>
                  </a:lnTo>
                  <a:lnTo>
                    <a:pt x="836" y="3506"/>
                  </a:lnTo>
                  <a:lnTo>
                    <a:pt x="782" y="3290"/>
                  </a:lnTo>
                  <a:lnTo>
                    <a:pt x="756" y="3101"/>
                  </a:lnTo>
                  <a:lnTo>
                    <a:pt x="756" y="2912"/>
                  </a:lnTo>
                  <a:lnTo>
                    <a:pt x="756" y="2508"/>
                  </a:lnTo>
                  <a:lnTo>
                    <a:pt x="809" y="2076"/>
                  </a:lnTo>
                  <a:lnTo>
                    <a:pt x="890" y="1699"/>
                  </a:lnTo>
                  <a:lnTo>
                    <a:pt x="1025" y="1321"/>
                  </a:lnTo>
                  <a:lnTo>
                    <a:pt x="1106" y="1133"/>
                  </a:lnTo>
                  <a:lnTo>
                    <a:pt x="1214" y="971"/>
                  </a:lnTo>
                  <a:lnTo>
                    <a:pt x="1349" y="809"/>
                  </a:lnTo>
                  <a:lnTo>
                    <a:pt x="1484" y="674"/>
                  </a:lnTo>
                  <a:lnTo>
                    <a:pt x="1618" y="539"/>
                  </a:lnTo>
                  <a:lnTo>
                    <a:pt x="1807" y="405"/>
                  </a:lnTo>
                  <a:lnTo>
                    <a:pt x="1969" y="297"/>
                  </a:lnTo>
                  <a:lnTo>
                    <a:pt x="2185" y="216"/>
                  </a:lnTo>
                  <a:lnTo>
                    <a:pt x="2373" y="135"/>
                  </a:lnTo>
                  <a:lnTo>
                    <a:pt x="2589" y="54"/>
                  </a:lnTo>
                  <a:lnTo>
                    <a:pt x="2616" y="5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409;p74">
              <a:extLst>
                <a:ext uri="{FF2B5EF4-FFF2-40B4-BE49-F238E27FC236}">
                  <a16:creationId xmlns:a16="http://schemas.microsoft.com/office/drawing/2014/main" id="{0D4B1647-E531-4546-9D63-6887C176B11B}"/>
                </a:ext>
              </a:extLst>
            </p:cNvPr>
            <p:cNvSpPr/>
            <p:nvPr/>
          </p:nvSpPr>
          <p:spPr>
            <a:xfrm>
              <a:off x="1345503" y="3237662"/>
              <a:ext cx="144450" cy="279916"/>
            </a:xfrm>
            <a:custGeom>
              <a:avLst/>
              <a:gdLst/>
              <a:ahLst/>
              <a:cxnLst/>
              <a:rect l="l" t="t" r="r" b="b"/>
              <a:pathLst>
                <a:path w="2617" h="5071" extrusionOk="0">
                  <a:moveTo>
                    <a:pt x="2158" y="1"/>
                  </a:moveTo>
                  <a:lnTo>
                    <a:pt x="1915" y="28"/>
                  </a:lnTo>
                  <a:lnTo>
                    <a:pt x="1672" y="82"/>
                  </a:lnTo>
                  <a:lnTo>
                    <a:pt x="1430" y="162"/>
                  </a:lnTo>
                  <a:lnTo>
                    <a:pt x="1187" y="270"/>
                  </a:lnTo>
                  <a:lnTo>
                    <a:pt x="971" y="405"/>
                  </a:lnTo>
                  <a:lnTo>
                    <a:pt x="783" y="594"/>
                  </a:lnTo>
                  <a:lnTo>
                    <a:pt x="594" y="783"/>
                  </a:lnTo>
                  <a:lnTo>
                    <a:pt x="432" y="998"/>
                  </a:lnTo>
                  <a:lnTo>
                    <a:pt x="324" y="1214"/>
                  </a:lnTo>
                  <a:lnTo>
                    <a:pt x="216" y="1457"/>
                  </a:lnTo>
                  <a:lnTo>
                    <a:pt x="135" y="1699"/>
                  </a:lnTo>
                  <a:lnTo>
                    <a:pt x="81" y="1942"/>
                  </a:lnTo>
                  <a:lnTo>
                    <a:pt x="27" y="2212"/>
                  </a:lnTo>
                  <a:lnTo>
                    <a:pt x="1" y="2455"/>
                  </a:lnTo>
                  <a:lnTo>
                    <a:pt x="1" y="2697"/>
                  </a:lnTo>
                  <a:lnTo>
                    <a:pt x="1" y="2967"/>
                  </a:lnTo>
                  <a:lnTo>
                    <a:pt x="27" y="3102"/>
                  </a:lnTo>
                  <a:lnTo>
                    <a:pt x="54" y="3210"/>
                  </a:lnTo>
                  <a:lnTo>
                    <a:pt x="108" y="3479"/>
                  </a:lnTo>
                  <a:lnTo>
                    <a:pt x="189" y="3722"/>
                  </a:lnTo>
                  <a:lnTo>
                    <a:pt x="297" y="3965"/>
                  </a:lnTo>
                  <a:lnTo>
                    <a:pt x="459" y="4180"/>
                  </a:lnTo>
                  <a:lnTo>
                    <a:pt x="621" y="4396"/>
                  </a:lnTo>
                  <a:lnTo>
                    <a:pt x="809" y="4585"/>
                  </a:lnTo>
                  <a:lnTo>
                    <a:pt x="1025" y="4720"/>
                  </a:lnTo>
                  <a:lnTo>
                    <a:pt x="1241" y="4854"/>
                  </a:lnTo>
                  <a:lnTo>
                    <a:pt x="1484" y="4935"/>
                  </a:lnTo>
                  <a:lnTo>
                    <a:pt x="1726" y="5016"/>
                  </a:lnTo>
                  <a:lnTo>
                    <a:pt x="1969" y="5043"/>
                  </a:lnTo>
                  <a:lnTo>
                    <a:pt x="2212" y="5070"/>
                  </a:lnTo>
                  <a:lnTo>
                    <a:pt x="2427" y="5043"/>
                  </a:lnTo>
                  <a:lnTo>
                    <a:pt x="2266" y="4962"/>
                  </a:lnTo>
                  <a:lnTo>
                    <a:pt x="1915" y="4774"/>
                  </a:lnTo>
                  <a:lnTo>
                    <a:pt x="1591" y="4558"/>
                  </a:lnTo>
                  <a:lnTo>
                    <a:pt x="1295" y="4315"/>
                  </a:lnTo>
                  <a:lnTo>
                    <a:pt x="1187" y="4153"/>
                  </a:lnTo>
                  <a:lnTo>
                    <a:pt x="1079" y="4019"/>
                  </a:lnTo>
                  <a:lnTo>
                    <a:pt x="971" y="3857"/>
                  </a:lnTo>
                  <a:lnTo>
                    <a:pt x="917" y="3668"/>
                  </a:lnTo>
                  <a:lnTo>
                    <a:pt x="836" y="3479"/>
                  </a:lnTo>
                  <a:lnTo>
                    <a:pt x="809" y="3290"/>
                  </a:lnTo>
                  <a:lnTo>
                    <a:pt x="756" y="3102"/>
                  </a:lnTo>
                  <a:lnTo>
                    <a:pt x="756" y="2913"/>
                  </a:lnTo>
                  <a:lnTo>
                    <a:pt x="756" y="2508"/>
                  </a:lnTo>
                  <a:lnTo>
                    <a:pt x="809" y="2077"/>
                  </a:lnTo>
                  <a:lnTo>
                    <a:pt x="890" y="1699"/>
                  </a:lnTo>
                  <a:lnTo>
                    <a:pt x="1025" y="1322"/>
                  </a:lnTo>
                  <a:lnTo>
                    <a:pt x="1106" y="1133"/>
                  </a:lnTo>
                  <a:lnTo>
                    <a:pt x="1214" y="971"/>
                  </a:lnTo>
                  <a:lnTo>
                    <a:pt x="1349" y="810"/>
                  </a:lnTo>
                  <a:lnTo>
                    <a:pt x="1484" y="675"/>
                  </a:lnTo>
                  <a:lnTo>
                    <a:pt x="1645" y="540"/>
                  </a:lnTo>
                  <a:lnTo>
                    <a:pt x="1807" y="405"/>
                  </a:lnTo>
                  <a:lnTo>
                    <a:pt x="1996" y="297"/>
                  </a:lnTo>
                  <a:lnTo>
                    <a:pt x="2185" y="216"/>
                  </a:lnTo>
                  <a:lnTo>
                    <a:pt x="2400" y="109"/>
                  </a:lnTo>
                  <a:lnTo>
                    <a:pt x="2616" y="55"/>
                  </a:lnTo>
                  <a:lnTo>
                    <a:pt x="2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410;p74">
              <a:extLst>
                <a:ext uri="{FF2B5EF4-FFF2-40B4-BE49-F238E27FC236}">
                  <a16:creationId xmlns:a16="http://schemas.microsoft.com/office/drawing/2014/main" id="{52430B5A-5AA0-4EBB-A8FF-EC6742C0B108}"/>
                </a:ext>
              </a:extLst>
            </p:cNvPr>
            <p:cNvSpPr/>
            <p:nvPr/>
          </p:nvSpPr>
          <p:spPr>
            <a:xfrm>
              <a:off x="1314261" y="4056307"/>
              <a:ext cx="147375" cy="288803"/>
            </a:xfrm>
            <a:custGeom>
              <a:avLst/>
              <a:gdLst/>
              <a:ahLst/>
              <a:cxnLst/>
              <a:rect l="l" t="t" r="r" b="b"/>
              <a:pathLst>
                <a:path w="2670" h="5232" extrusionOk="0">
                  <a:moveTo>
                    <a:pt x="297" y="1"/>
                  </a:moveTo>
                  <a:lnTo>
                    <a:pt x="135" y="27"/>
                  </a:lnTo>
                  <a:lnTo>
                    <a:pt x="0" y="54"/>
                  </a:lnTo>
                  <a:lnTo>
                    <a:pt x="27" y="54"/>
                  </a:lnTo>
                  <a:lnTo>
                    <a:pt x="459" y="216"/>
                  </a:lnTo>
                  <a:lnTo>
                    <a:pt x="836" y="432"/>
                  </a:lnTo>
                  <a:lnTo>
                    <a:pt x="1025" y="540"/>
                  </a:lnTo>
                  <a:lnTo>
                    <a:pt x="1187" y="675"/>
                  </a:lnTo>
                  <a:lnTo>
                    <a:pt x="1322" y="836"/>
                  </a:lnTo>
                  <a:lnTo>
                    <a:pt x="1456" y="971"/>
                  </a:lnTo>
                  <a:lnTo>
                    <a:pt x="1564" y="1133"/>
                  </a:lnTo>
                  <a:lnTo>
                    <a:pt x="1645" y="1322"/>
                  </a:lnTo>
                  <a:lnTo>
                    <a:pt x="1726" y="1511"/>
                  </a:lnTo>
                  <a:lnTo>
                    <a:pt x="1780" y="1699"/>
                  </a:lnTo>
                  <a:lnTo>
                    <a:pt x="1834" y="1888"/>
                  </a:lnTo>
                  <a:lnTo>
                    <a:pt x="1861" y="1996"/>
                  </a:lnTo>
                  <a:lnTo>
                    <a:pt x="1861" y="2104"/>
                  </a:lnTo>
                  <a:lnTo>
                    <a:pt x="1915" y="2508"/>
                  </a:lnTo>
                  <a:lnTo>
                    <a:pt x="1915" y="2778"/>
                  </a:lnTo>
                  <a:lnTo>
                    <a:pt x="1888" y="3128"/>
                  </a:lnTo>
                  <a:lnTo>
                    <a:pt x="1834" y="3479"/>
                  </a:lnTo>
                  <a:lnTo>
                    <a:pt x="1753" y="3803"/>
                  </a:lnTo>
                  <a:lnTo>
                    <a:pt x="1618" y="4126"/>
                  </a:lnTo>
                  <a:lnTo>
                    <a:pt x="1510" y="4288"/>
                  </a:lnTo>
                  <a:lnTo>
                    <a:pt x="1375" y="4450"/>
                  </a:lnTo>
                  <a:lnTo>
                    <a:pt x="1241" y="4612"/>
                  </a:lnTo>
                  <a:lnTo>
                    <a:pt x="1079" y="4746"/>
                  </a:lnTo>
                  <a:lnTo>
                    <a:pt x="917" y="4881"/>
                  </a:lnTo>
                  <a:lnTo>
                    <a:pt x="728" y="5016"/>
                  </a:lnTo>
                  <a:lnTo>
                    <a:pt x="513" y="5124"/>
                  </a:lnTo>
                  <a:lnTo>
                    <a:pt x="297" y="5205"/>
                  </a:lnTo>
                  <a:lnTo>
                    <a:pt x="540" y="5232"/>
                  </a:lnTo>
                  <a:lnTo>
                    <a:pt x="782" y="5205"/>
                  </a:lnTo>
                  <a:lnTo>
                    <a:pt x="1025" y="5151"/>
                  </a:lnTo>
                  <a:lnTo>
                    <a:pt x="1268" y="5070"/>
                  </a:lnTo>
                  <a:lnTo>
                    <a:pt x="1456" y="4989"/>
                  </a:lnTo>
                  <a:lnTo>
                    <a:pt x="1645" y="4881"/>
                  </a:lnTo>
                  <a:lnTo>
                    <a:pt x="1807" y="4746"/>
                  </a:lnTo>
                  <a:lnTo>
                    <a:pt x="1969" y="4612"/>
                  </a:lnTo>
                  <a:lnTo>
                    <a:pt x="2104" y="4450"/>
                  </a:lnTo>
                  <a:lnTo>
                    <a:pt x="2265" y="4234"/>
                  </a:lnTo>
                  <a:lnTo>
                    <a:pt x="2400" y="3991"/>
                  </a:lnTo>
                  <a:lnTo>
                    <a:pt x="2481" y="3749"/>
                  </a:lnTo>
                  <a:lnTo>
                    <a:pt x="2562" y="3506"/>
                  </a:lnTo>
                  <a:lnTo>
                    <a:pt x="2616" y="3263"/>
                  </a:lnTo>
                  <a:lnTo>
                    <a:pt x="2670" y="2994"/>
                  </a:lnTo>
                  <a:lnTo>
                    <a:pt x="2670" y="2508"/>
                  </a:lnTo>
                  <a:lnTo>
                    <a:pt x="2670" y="2239"/>
                  </a:lnTo>
                  <a:lnTo>
                    <a:pt x="2616" y="1969"/>
                  </a:lnTo>
                  <a:lnTo>
                    <a:pt x="2589" y="1834"/>
                  </a:lnTo>
                  <a:lnTo>
                    <a:pt x="2562" y="1699"/>
                  </a:lnTo>
                  <a:lnTo>
                    <a:pt x="2481" y="1457"/>
                  </a:lnTo>
                  <a:lnTo>
                    <a:pt x="2373" y="1214"/>
                  </a:lnTo>
                  <a:lnTo>
                    <a:pt x="2238" y="971"/>
                  </a:lnTo>
                  <a:lnTo>
                    <a:pt x="2077" y="756"/>
                  </a:lnTo>
                  <a:lnTo>
                    <a:pt x="1888" y="567"/>
                  </a:lnTo>
                  <a:lnTo>
                    <a:pt x="1672" y="405"/>
                  </a:lnTo>
                  <a:lnTo>
                    <a:pt x="1456" y="270"/>
                  </a:lnTo>
                  <a:lnTo>
                    <a:pt x="1214" y="162"/>
                  </a:lnTo>
                  <a:lnTo>
                    <a:pt x="971" y="81"/>
                  </a:lnTo>
                  <a:lnTo>
                    <a:pt x="728" y="27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411;p74">
              <a:extLst>
                <a:ext uri="{FF2B5EF4-FFF2-40B4-BE49-F238E27FC236}">
                  <a16:creationId xmlns:a16="http://schemas.microsoft.com/office/drawing/2014/main" id="{8632F51D-CC8A-4C06-8E96-4EB4E2C0800C}"/>
                </a:ext>
              </a:extLst>
            </p:cNvPr>
            <p:cNvSpPr/>
            <p:nvPr/>
          </p:nvSpPr>
          <p:spPr>
            <a:xfrm>
              <a:off x="586419" y="4319767"/>
              <a:ext cx="148866" cy="288803"/>
            </a:xfrm>
            <a:custGeom>
              <a:avLst/>
              <a:gdLst/>
              <a:ahLst/>
              <a:cxnLst/>
              <a:rect l="l" t="t" r="r" b="b"/>
              <a:pathLst>
                <a:path w="2697" h="5232" extrusionOk="0">
                  <a:moveTo>
                    <a:pt x="486" y="0"/>
                  </a:moveTo>
                  <a:lnTo>
                    <a:pt x="162" y="27"/>
                  </a:lnTo>
                  <a:lnTo>
                    <a:pt x="0" y="54"/>
                  </a:lnTo>
                  <a:lnTo>
                    <a:pt x="54" y="54"/>
                  </a:lnTo>
                  <a:lnTo>
                    <a:pt x="486" y="216"/>
                  </a:lnTo>
                  <a:lnTo>
                    <a:pt x="863" y="432"/>
                  </a:lnTo>
                  <a:lnTo>
                    <a:pt x="1025" y="540"/>
                  </a:lnTo>
                  <a:lnTo>
                    <a:pt x="1187" y="674"/>
                  </a:lnTo>
                  <a:lnTo>
                    <a:pt x="1349" y="809"/>
                  </a:lnTo>
                  <a:lnTo>
                    <a:pt x="1456" y="971"/>
                  </a:lnTo>
                  <a:lnTo>
                    <a:pt x="1564" y="1133"/>
                  </a:lnTo>
                  <a:lnTo>
                    <a:pt x="1672" y="1322"/>
                  </a:lnTo>
                  <a:lnTo>
                    <a:pt x="1753" y="1483"/>
                  </a:lnTo>
                  <a:lnTo>
                    <a:pt x="1807" y="1672"/>
                  </a:lnTo>
                  <a:lnTo>
                    <a:pt x="1861" y="1888"/>
                  </a:lnTo>
                  <a:lnTo>
                    <a:pt x="1888" y="1969"/>
                  </a:lnTo>
                  <a:lnTo>
                    <a:pt x="1888" y="2077"/>
                  </a:lnTo>
                  <a:lnTo>
                    <a:pt x="1915" y="2508"/>
                  </a:lnTo>
                  <a:lnTo>
                    <a:pt x="1942" y="2778"/>
                  </a:lnTo>
                  <a:lnTo>
                    <a:pt x="1915" y="3128"/>
                  </a:lnTo>
                  <a:lnTo>
                    <a:pt x="1861" y="3479"/>
                  </a:lnTo>
                  <a:lnTo>
                    <a:pt x="1753" y="3802"/>
                  </a:lnTo>
                  <a:lnTo>
                    <a:pt x="1618" y="4099"/>
                  </a:lnTo>
                  <a:lnTo>
                    <a:pt x="1510" y="4288"/>
                  </a:lnTo>
                  <a:lnTo>
                    <a:pt x="1402" y="4450"/>
                  </a:lnTo>
                  <a:lnTo>
                    <a:pt x="1268" y="4611"/>
                  </a:lnTo>
                  <a:lnTo>
                    <a:pt x="1106" y="4746"/>
                  </a:lnTo>
                  <a:lnTo>
                    <a:pt x="917" y="4881"/>
                  </a:lnTo>
                  <a:lnTo>
                    <a:pt x="728" y="4989"/>
                  </a:lnTo>
                  <a:lnTo>
                    <a:pt x="540" y="5097"/>
                  </a:lnTo>
                  <a:lnTo>
                    <a:pt x="324" y="5205"/>
                  </a:lnTo>
                  <a:lnTo>
                    <a:pt x="567" y="5232"/>
                  </a:lnTo>
                  <a:lnTo>
                    <a:pt x="809" y="5205"/>
                  </a:lnTo>
                  <a:lnTo>
                    <a:pt x="1052" y="5151"/>
                  </a:lnTo>
                  <a:lnTo>
                    <a:pt x="1295" y="5070"/>
                  </a:lnTo>
                  <a:lnTo>
                    <a:pt x="1483" y="4989"/>
                  </a:lnTo>
                  <a:lnTo>
                    <a:pt x="1645" y="4881"/>
                  </a:lnTo>
                  <a:lnTo>
                    <a:pt x="1834" y="4746"/>
                  </a:lnTo>
                  <a:lnTo>
                    <a:pt x="1969" y="4611"/>
                  </a:lnTo>
                  <a:lnTo>
                    <a:pt x="2131" y="4450"/>
                  </a:lnTo>
                  <a:lnTo>
                    <a:pt x="2265" y="4234"/>
                  </a:lnTo>
                  <a:lnTo>
                    <a:pt x="2400" y="3991"/>
                  </a:lnTo>
                  <a:lnTo>
                    <a:pt x="2508" y="3749"/>
                  </a:lnTo>
                  <a:lnTo>
                    <a:pt x="2589" y="3506"/>
                  </a:lnTo>
                  <a:lnTo>
                    <a:pt x="2643" y="3236"/>
                  </a:lnTo>
                  <a:lnTo>
                    <a:pt x="2670" y="2993"/>
                  </a:lnTo>
                  <a:lnTo>
                    <a:pt x="2697" y="2481"/>
                  </a:lnTo>
                  <a:lnTo>
                    <a:pt x="2670" y="2211"/>
                  </a:lnTo>
                  <a:lnTo>
                    <a:pt x="2643" y="1969"/>
                  </a:lnTo>
                  <a:lnTo>
                    <a:pt x="2616" y="1834"/>
                  </a:lnTo>
                  <a:lnTo>
                    <a:pt x="2589" y="1699"/>
                  </a:lnTo>
                  <a:lnTo>
                    <a:pt x="2508" y="1456"/>
                  </a:lnTo>
                  <a:lnTo>
                    <a:pt x="2400" y="1214"/>
                  </a:lnTo>
                  <a:lnTo>
                    <a:pt x="2265" y="971"/>
                  </a:lnTo>
                  <a:lnTo>
                    <a:pt x="2104" y="755"/>
                  </a:lnTo>
                  <a:lnTo>
                    <a:pt x="1915" y="567"/>
                  </a:lnTo>
                  <a:lnTo>
                    <a:pt x="1699" y="405"/>
                  </a:lnTo>
                  <a:lnTo>
                    <a:pt x="1483" y="243"/>
                  </a:lnTo>
                  <a:lnTo>
                    <a:pt x="1241" y="135"/>
                  </a:lnTo>
                  <a:lnTo>
                    <a:pt x="998" y="54"/>
                  </a:lnTo>
                  <a:lnTo>
                    <a:pt x="755" y="27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412;p74">
              <a:extLst>
                <a:ext uri="{FF2B5EF4-FFF2-40B4-BE49-F238E27FC236}">
                  <a16:creationId xmlns:a16="http://schemas.microsoft.com/office/drawing/2014/main" id="{DE0A8665-2FCB-4420-BDBC-D64E077DCFF5}"/>
                </a:ext>
              </a:extLst>
            </p:cNvPr>
            <p:cNvSpPr/>
            <p:nvPr/>
          </p:nvSpPr>
          <p:spPr>
            <a:xfrm>
              <a:off x="660826" y="3206419"/>
              <a:ext cx="144450" cy="279860"/>
            </a:xfrm>
            <a:custGeom>
              <a:avLst/>
              <a:gdLst/>
              <a:ahLst/>
              <a:cxnLst/>
              <a:rect l="l" t="t" r="r" b="b"/>
              <a:pathLst>
                <a:path w="2617" h="5070" extrusionOk="0">
                  <a:moveTo>
                    <a:pt x="2131" y="0"/>
                  </a:moveTo>
                  <a:lnTo>
                    <a:pt x="1915" y="27"/>
                  </a:lnTo>
                  <a:lnTo>
                    <a:pt x="1672" y="81"/>
                  </a:lnTo>
                  <a:lnTo>
                    <a:pt x="1645" y="81"/>
                  </a:lnTo>
                  <a:lnTo>
                    <a:pt x="1403" y="162"/>
                  </a:lnTo>
                  <a:lnTo>
                    <a:pt x="1187" y="270"/>
                  </a:lnTo>
                  <a:lnTo>
                    <a:pt x="971" y="432"/>
                  </a:lnTo>
                  <a:lnTo>
                    <a:pt x="756" y="594"/>
                  </a:lnTo>
                  <a:lnTo>
                    <a:pt x="594" y="782"/>
                  </a:lnTo>
                  <a:lnTo>
                    <a:pt x="432" y="998"/>
                  </a:lnTo>
                  <a:lnTo>
                    <a:pt x="297" y="1241"/>
                  </a:lnTo>
                  <a:lnTo>
                    <a:pt x="189" y="1484"/>
                  </a:lnTo>
                  <a:lnTo>
                    <a:pt x="108" y="1726"/>
                  </a:lnTo>
                  <a:lnTo>
                    <a:pt x="54" y="1969"/>
                  </a:lnTo>
                  <a:lnTo>
                    <a:pt x="28" y="2212"/>
                  </a:lnTo>
                  <a:lnTo>
                    <a:pt x="1" y="2454"/>
                  </a:lnTo>
                  <a:lnTo>
                    <a:pt x="1" y="2724"/>
                  </a:lnTo>
                  <a:lnTo>
                    <a:pt x="1" y="2967"/>
                  </a:lnTo>
                  <a:lnTo>
                    <a:pt x="1" y="3101"/>
                  </a:lnTo>
                  <a:lnTo>
                    <a:pt x="28" y="3236"/>
                  </a:lnTo>
                  <a:lnTo>
                    <a:pt x="81" y="3479"/>
                  </a:lnTo>
                  <a:lnTo>
                    <a:pt x="189" y="3749"/>
                  </a:lnTo>
                  <a:lnTo>
                    <a:pt x="297" y="3991"/>
                  </a:lnTo>
                  <a:lnTo>
                    <a:pt x="432" y="4207"/>
                  </a:lnTo>
                  <a:lnTo>
                    <a:pt x="621" y="4396"/>
                  </a:lnTo>
                  <a:lnTo>
                    <a:pt x="809" y="4585"/>
                  </a:lnTo>
                  <a:lnTo>
                    <a:pt x="1025" y="4746"/>
                  </a:lnTo>
                  <a:lnTo>
                    <a:pt x="1241" y="4854"/>
                  </a:lnTo>
                  <a:lnTo>
                    <a:pt x="1484" y="4962"/>
                  </a:lnTo>
                  <a:lnTo>
                    <a:pt x="1699" y="5016"/>
                  </a:lnTo>
                  <a:lnTo>
                    <a:pt x="1942" y="5070"/>
                  </a:lnTo>
                  <a:lnTo>
                    <a:pt x="2427" y="5070"/>
                  </a:lnTo>
                  <a:lnTo>
                    <a:pt x="2400" y="5043"/>
                  </a:lnTo>
                  <a:lnTo>
                    <a:pt x="1996" y="4854"/>
                  </a:lnTo>
                  <a:lnTo>
                    <a:pt x="1618" y="4611"/>
                  </a:lnTo>
                  <a:lnTo>
                    <a:pt x="1457" y="4477"/>
                  </a:lnTo>
                  <a:lnTo>
                    <a:pt x="1322" y="4342"/>
                  </a:lnTo>
                  <a:lnTo>
                    <a:pt x="1187" y="4207"/>
                  </a:lnTo>
                  <a:lnTo>
                    <a:pt x="1079" y="4045"/>
                  </a:lnTo>
                  <a:lnTo>
                    <a:pt x="971" y="3856"/>
                  </a:lnTo>
                  <a:lnTo>
                    <a:pt x="890" y="3695"/>
                  </a:lnTo>
                  <a:lnTo>
                    <a:pt x="836" y="3506"/>
                  </a:lnTo>
                  <a:lnTo>
                    <a:pt x="783" y="3317"/>
                  </a:lnTo>
                  <a:lnTo>
                    <a:pt x="756" y="3128"/>
                  </a:lnTo>
                  <a:lnTo>
                    <a:pt x="756" y="2913"/>
                  </a:lnTo>
                  <a:lnTo>
                    <a:pt x="756" y="2508"/>
                  </a:lnTo>
                  <a:lnTo>
                    <a:pt x="783" y="2104"/>
                  </a:lnTo>
                  <a:lnTo>
                    <a:pt x="890" y="1699"/>
                  </a:lnTo>
                  <a:lnTo>
                    <a:pt x="1025" y="1322"/>
                  </a:lnTo>
                  <a:lnTo>
                    <a:pt x="1106" y="1160"/>
                  </a:lnTo>
                  <a:lnTo>
                    <a:pt x="1214" y="998"/>
                  </a:lnTo>
                  <a:lnTo>
                    <a:pt x="1322" y="836"/>
                  </a:lnTo>
                  <a:lnTo>
                    <a:pt x="1457" y="702"/>
                  </a:lnTo>
                  <a:lnTo>
                    <a:pt x="1726" y="459"/>
                  </a:lnTo>
                  <a:lnTo>
                    <a:pt x="2077" y="270"/>
                  </a:lnTo>
                  <a:lnTo>
                    <a:pt x="2454" y="108"/>
                  </a:lnTo>
                  <a:lnTo>
                    <a:pt x="2616" y="54"/>
                  </a:lnTo>
                  <a:lnTo>
                    <a:pt x="2373" y="27"/>
                  </a:lnTo>
                  <a:lnTo>
                    <a:pt x="2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415;p74">
              <a:extLst>
                <a:ext uri="{FF2B5EF4-FFF2-40B4-BE49-F238E27FC236}">
                  <a16:creationId xmlns:a16="http://schemas.microsoft.com/office/drawing/2014/main" id="{4D4FE613-511F-451D-97CA-03D4A7EA8E34}"/>
                </a:ext>
              </a:extLst>
            </p:cNvPr>
            <p:cNvSpPr/>
            <p:nvPr/>
          </p:nvSpPr>
          <p:spPr>
            <a:xfrm>
              <a:off x="1958753" y="4124752"/>
              <a:ext cx="75951" cy="116195"/>
            </a:xfrm>
            <a:custGeom>
              <a:avLst/>
              <a:gdLst/>
              <a:ahLst/>
              <a:cxnLst/>
              <a:rect l="l" t="t" r="r" b="b"/>
              <a:pathLst>
                <a:path w="1376" h="2105" extrusionOk="0">
                  <a:moveTo>
                    <a:pt x="539" y="1"/>
                  </a:moveTo>
                  <a:lnTo>
                    <a:pt x="486" y="244"/>
                  </a:lnTo>
                  <a:lnTo>
                    <a:pt x="405" y="513"/>
                  </a:lnTo>
                  <a:lnTo>
                    <a:pt x="270" y="729"/>
                  </a:lnTo>
                  <a:lnTo>
                    <a:pt x="135" y="945"/>
                  </a:lnTo>
                  <a:lnTo>
                    <a:pt x="0" y="1053"/>
                  </a:lnTo>
                  <a:lnTo>
                    <a:pt x="809" y="2104"/>
                  </a:lnTo>
                  <a:lnTo>
                    <a:pt x="971" y="1862"/>
                  </a:lnTo>
                  <a:lnTo>
                    <a:pt x="1133" y="1592"/>
                  </a:lnTo>
                  <a:lnTo>
                    <a:pt x="1268" y="1322"/>
                  </a:lnTo>
                  <a:lnTo>
                    <a:pt x="1375" y="1026"/>
                  </a:lnTo>
                  <a:lnTo>
                    <a:pt x="1214" y="1080"/>
                  </a:lnTo>
                  <a:lnTo>
                    <a:pt x="1079" y="1106"/>
                  </a:lnTo>
                  <a:lnTo>
                    <a:pt x="971" y="1080"/>
                  </a:lnTo>
                  <a:lnTo>
                    <a:pt x="890" y="1053"/>
                  </a:lnTo>
                  <a:lnTo>
                    <a:pt x="809" y="918"/>
                  </a:lnTo>
                  <a:lnTo>
                    <a:pt x="728" y="675"/>
                  </a:lnTo>
                  <a:lnTo>
                    <a:pt x="620" y="351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464;p74">
              <a:extLst>
                <a:ext uri="{FF2B5EF4-FFF2-40B4-BE49-F238E27FC236}">
                  <a16:creationId xmlns:a16="http://schemas.microsoft.com/office/drawing/2014/main" id="{AB5975AF-E604-4E0B-8618-B8468F1A9AC3}"/>
                </a:ext>
              </a:extLst>
            </p:cNvPr>
            <p:cNvSpPr/>
            <p:nvPr/>
          </p:nvSpPr>
          <p:spPr>
            <a:xfrm>
              <a:off x="2013785" y="4041403"/>
              <a:ext cx="13468" cy="1545"/>
            </a:xfrm>
            <a:custGeom>
              <a:avLst/>
              <a:gdLst/>
              <a:ahLst/>
              <a:cxnLst/>
              <a:rect l="l" t="t" r="r" b="b"/>
              <a:pathLst>
                <a:path w="244" h="28" extrusionOk="0">
                  <a:moveTo>
                    <a:pt x="1" y="1"/>
                  </a:moveTo>
                  <a:lnTo>
                    <a:pt x="244" y="28"/>
                  </a:lnTo>
                  <a:lnTo>
                    <a:pt x="244" y="28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F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494;p74">
              <a:extLst>
                <a:ext uri="{FF2B5EF4-FFF2-40B4-BE49-F238E27FC236}">
                  <a16:creationId xmlns:a16="http://schemas.microsoft.com/office/drawing/2014/main" id="{C76E50E7-4718-48CC-BC25-AF972A56D202}"/>
                </a:ext>
              </a:extLst>
            </p:cNvPr>
            <p:cNvSpPr/>
            <p:nvPr/>
          </p:nvSpPr>
          <p:spPr>
            <a:xfrm>
              <a:off x="2117999" y="3727380"/>
              <a:ext cx="20865" cy="6016"/>
            </a:xfrm>
            <a:custGeom>
              <a:avLst/>
              <a:gdLst/>
              <a:ahLst/>
              <a:cxnLst/>
              <a:rect l="l" t="t" r="r" b="b"/>
              <a:pathLst>
                <a:path w="378" h="109" extrusionOk="0">
                  <a:moveTo>
                    <a:pt x="0" y="108"/>
                  </a:moveTo>
                  <a:lnTo>
                    <a:pt x="378" y="0"/>
                  </a:lnTo>
                  <a:lnTo>
                    <a:pt x="378" y="0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CF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495;p74">
              <a:extLst>
                <a:ext uri="{FF2B5EF4-FFF2-40B4-BE49-F238E27FC236}">
                  <a16:creationId xmlns:a16="http://schemas.microsoft.com/office/drawing/2014/main" id="{DA351287-5C6F-475B-8617-F0FDF439F1A3}"/>
                </a:ext>
              </a:extLst>
            </p:cNvPr>
            <p:cNvSpPr/>
            <p:nvPr/>
          </p:nvSpPr>
          <p:spPr>
            <a:xfrm>
              <a:off x="2128431" y="3699063"/>
              <a:ext cx="20865" cy="4527"/>
            </a:xfrm>
            <a:custGeom>
              <a:avLst/>
              <a:gdLst/>
              <a:ahLst/>
              <a:cxnLst/>
              <a:rect l="l" t="t" r="r" b="b"/>
              <a:pathLst>
                <a:path w="378" h="82" extrusionOk="0">
                  <a:moveTo>
                    <a:pt x="0" y="82"/>
                  </a:moveTo>
                  <a:lnTo>
                    <a:pt x="378" y="1"/>
                  </a:lnTo>
                  <a:lnTo>
                    <a:pt x="378" y="1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CF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496;p74">
              <a:extLst>
                <a:ext uri="{FF2B5EF4-FFF2-40B4-BE49-F238E27FC236}">
                  <a16:creationId xmlns:a16="http://schemas.microsoft.com/office/drawing/2014/main" id="{D906E04F-DCA1-42E5-99ED-3E5E63CBE6AC}"/>
                </a:ext>
              </a:extLst>
            </p:cNvPr>
            <p:cNvSpPr/>
            <p:nvPr/>
          </p:nvSpPr>
          <p:spPr>
            <a:xfrm>
              <a:off x="2171597" y="3661860"/>
              <a:ext cx="22354" cy="1545"/>
            </a:xfrm>
            <a:custGeom>
              <a:avLst/>
              <a:gdLst/>
              <a:ahLst/>
              <a:cxnLst/>
              <a:rect l="l" t="t" r="r" b="b"/>
              <a:pathLst>
                <a:path w="405" h="28" extrusionOk="0">
                  <a:moveTo>
                    <a:pt x="0" y="28"/>
                  </a:moveTo>
                  <a:lnTo>
                    <a:pt x="405" y="1"/>
                  </a:lnTo>
                  <a:lnTo>
                    <a:pt x="405" y="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CF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497;p74">
              <a:extLst>
                <a:ext uri="{FF2B5EF4-FFF2-40B4-BE49-F238E27FC236}">
                  <a16:creationId xmlns:a16="http://schemas.microsoft.com/office/drawing/2014/main" id="{5A3F8B27-FFBF-4490-BCC3-2BA5786357D9}"/>
                </a:ext>
              </a:extLst>
            </p:cNvPr>
            <p:cNvSpPr/>
            <p:nvPr/>
          </p:nvSpPr>
          <p:spPr>
            <a:xfrm>
              <a:off x="2162655" y="3661860"/>
              <a:ext cx="31296" cy="8998"/>
            </a:xfrm>
            <a:custGeom>
              <a:avLst/>
              <a:gdLst/>
              <a:ahLst/>
              <a:cxnLst/>
              <a:rect l="l" t="t" r="r" b="b"/>
              <a:pathLst>
                <a:path w="567" h="163" extrusionOk="0">
                  <a:moveTo>
                    <a:pt x="567" y="1"/>
                  </a:moveTo>
                  <a:lnTo>
                    <a:pt x="135" y="28"/>
                  </a:lnTo>
                  <a:lnTo>
                    <a:pt x="0" y="28"/>
                  </a:lnTo>
                  <a:lnTo>
                    <a:pt x="0" y="55"/>
                  </a:lnTo>
                  <a:lnTo>
                    <a:pt x="27" y="82"/>
                  </a:lnTo>
                  <a:lnTo>
                    <a:pt x="54" y="136"/>
                  </a:lnTo>
                  <a:lnTo>
                    <a:pt x="189" y="163"/>
                  </a:lnTo>
                  <a:lnTo>
                    <a:pt x="459" y="163"/>
                  </a:lnTo>
                  <a:lnTo>
                    <a:pt x="513" y="136"/>
                  </a:lnTo>
                  <a:lnTo>
                    <a:pt x="540" y="82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rgbClr val="E1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498;p74">
              <a:extLst>
                <a:ext uri="{FF2B5EF4-FFF2-40B4-BE49-F238E27FC236}">
                  <a16:creationId xmlns:a16="http://schemas.microsoft.com/office/drawing/2014/main" id="{2BC1E823-C0AB-40E0-8AAF-707B668C8342}"/>
                </a:ext>
              </a:extLst>
            </p:cNvPr>
            <p:cNvSpPr/>
            <p:nvPr/>
          </p:nvSpPr>
          <p:spPr>
            <a:xfrm>
              <a:off x="2119490" y="3699063"/>
              <a:ext cx="29806" cy="10488"/>
            </a:xfrm>
            <a:custGeom>
              <a:avLst/>
              <a:gdLst/>
              <a:ahLst/>
              <a:cxnLst/>
              <a:rect l="l" t="t" r="r" b="b"/>
              <a:pathLst>
                <a:path w="540" h="190" extrusionOk="0">
                  <a:moveTo>
                    <a:pt x="540" y="1"/>
                  </a:moveTo>
                  <a:lnTo>
                    <a:pt x="162" y="82"/>
                  </a:lnTo>
                  <a:lnTo>
                    <a:pt x="0" y="109"/>
                  </a:lnTo>
                  <a:lnTo>
                    <a:pt x="0" y="136"/>
                  </a:lnTo>
                  <a:lnTo>
                    <a:pt x="27" y="163"/>
                  </a:lnTo>
                  <a:lnTo>
                    <a:pt x="81" y="190"/>
                  </a:lnTo>
                  <a:lnTo>
                    <a:pt x="189" y="190"/>
                  </a:lnTo>
                  <a:lnTo>
                    <a:pt x="432" y="163"/>
                  </a:lnTo>
                  <a:lnTo>
                    <a:pt x="486" y="136"/>
                  </a:lnTo>
                  <a:lnTo>
                    <a:pt x="513" y="82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E1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499;p74">
              <a:extLst>
                <a:ext uri="{FF2B5EF4-FFF2-40B4-BE49-F238E27FC236}">
                  <a16:creationId xmlns:a16="http://schemas.microsoft.com/office/drawing/2014/main" id="{D2EB8F48-E094-47BC-BC71-7658D9F26C63}"/>
                </a:ext>
              </a:extLst>
            </p:cNvPr>
            <p:cNvSpPr/>
            <p:nvPr/>
          </p:nvSpPr>
          <p:spPr>
            <a:xfrm>
              <a:off x="2110548" y="3727380"/>
              <a:ext cx="28316" cy="11923"/>
            </a:xfrm>
            <a:custGeom>
              <a:avLst/>
              <a:gdLst/>
              <a:ahLst/>
              <a:cxnLst/>
              <a:rect l="l" t="t" r="r" b="b"/>
              <a:pathLst>
                <a:path w="513" h="216" extrusionOk="0">
                  <a:moveTo>
                    <a:pt x="513" y="0"/>
                  </a:moveTo>
                  <a:lnTo>
                    <a:pt x="135" y="108"/>
                  </a:lnTo>
                  <a:lnTo>
                    <a:pt x="1" y="135"/>
                  </a:lnTo>
                  <a:lnTo>
                    <a:pt x="1" y="162"/>
                  </a:lnTo>
                  <a:lnTo>
                    <a:pt x="1" y="189"/>
                  </a:lnTo>
                  <a:lnTo>
                    <a:pt x="55" y="216"/>
                  </a:lnTo>
                  <a:lnTo>
                    <a:pt x="189" y="216"/>
                  </a:lnTo>
                  <a:lnTo>
                    <a:pt x="432" y="162"/>
                  </a:lnTo>
                  <a:lnTo>
                    <a:pt x="486" y="135"/>
                  </a:lnTo>
                  <a:lnTo>
                    <a:pt x="513" y="81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E1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500;p74">
              <a:extLst>
                <a:ext uri="{FF2B5EF4-FFF2-40B4-BE49-F238E27FC236}">
                  <a16:creationId xmlns:a16="http://schemas.microsoft.com/office/drawing/2014/main" id="{CECF9057-B667-40E4-A9A3-C63B78516248}"/>
                </a:ext>
              </a:extLst>
            </p:cNvPr>
            <p:cNvSpPr/>
            <p:nvPr/>
          </p:nvSpPr>
          <p:spPr>
            <a:xfrm>
              <a:off x="2164144" y="3679745"/>
              <a:ext cx="126566" cy="16394"/>
            </a:xfrm>
            <a:custGeom>
              <a:avLst/>
              <a:gdLst/>
              <a:ahLst/>
              <a:cxnLst/>
              <a:rect l="l" t="t" r="r" b="b"/>
              <a:pathLst>
                <a:path w="2293" h="297" extrusionOk="0">
                  <a:moveTo>
                    <a:pt x="1430" y="0"/>
                  </a:moveTo>
                  <a:lnTo>
                    <a:pt x="1133" y="27"/>
                  </a:lnTo>
                  <a:lnTo>
                    <a:pt x="728" y="108"/>
                  </a:lnTo>
                  <a:lnTo>
                    <a:pt x="567" y="162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567" y="216"/>
                  </a:lnTo>
                  <a:lnTo>
                    <a:pt x="1160" y="108"/>
                  </a:lnTo>
                  <a:lnTo>
                    <a:pt x="1456" y="81"/>
                  </a:lnTo>
                  <a:lnTo>
                    <a:pt x="1726" y="81"/>
                  </a:lnTo>
                  <a:lnTo>
                    <a:pt x="2023" y="135"/>
                  </a:lnTo>
                  <a:lnTo>
                    <a:pt x="2292" y="216"/>
                  </a:lnTo>
                  <a:lnTo>
                    <a:pt x="2023" y="81"/>
                  </a:lnTo>
                  <a:lnTo>
                    <a:pt x="1888" y="54"/>
                  </a:lnTo>
                  <a:lnTo>
                    <a:pt x="1753" y="27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F5A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501;p74">
              <a:extLst>
                <a:ext uri="{FF2B5EF4-FFF2-40B4-BE49-F238E27FC236}">
                  <a16:creationId xmlns:a16="http://schemas.microsoft.com/office/drawing/2014/main" id="{B2114F45-1C18-42C7-9EAA-5B7EA5B9BB38}"/>
                </a:ext>
              </a:extLst>
            </p:cNvPr>
            <p:cNvSpPr/>
            <p:nvPr/>
          </p:nvSpPr>
          <p:spPr>
            <a:xfrm>
              <a:off x="2168616" y="3708006"/>
              <a:ext cx="128056" cy="14959"/>
            </a:xfrm>
            <a:custGeom>
              <a:avLst/>
              <a:gdLst/>
              <a:ahLst/>
              <a:cxnLst/>
              <a:rect l="l" t="t" r="r" b="b"/>
              <a:pathLst>
                <a:path w="2320" h="271" extrusionOk="0">
                  <a:moveTo>
                    <a:pt x="1187" y="1"/>
                  </a:moveTo>
                  <a:lnTo>
                    <a:pt x="890" y="28"/>
                  </a:lnTo>
                  <a:lnTo>
                    <a:pt x="594" y="55"/>
                  </a:lnTo>
                  <a:lnTo>
                    <a:pt x="0" y="189"/>
                  </a:lnTo>
                  <a:lnTo>
                    <a:pt x="594" y="136"/>
                  </a:lnTo>
                  <a:lnTo>
                    <a:pt x="1187" y="82"/>
                  </a:lnTo>
                  <a:lnTo>
                    <a:pt x="1483" y="82"/>
                  </a:lnTo>
                  <a:lnTo>
                    <a:pt x="1753" y="109"/>
                  </a:lnTo>
                  <a:lnTo>
                    <a:pt x="2050" y="162"/>
                  </a:lnTo>
                  <a:lnTo>
                    <a:pt x="2319" y="270"/>
                  </a:lnTo>
                  <a:lnTo>
                    <a:pt x="2077" y="136"/>
                  </a:lnTo>
                  <a:lnTo>
                    <a:pt x="1780" y="28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rgbClr val="F5A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502;p74">
              <a:extLst>
                <a:ext uri="{FF2B5EF4-FFF2-40B4-BE49-F238E27FC236}">
                  <a16:creationId xmlns:a16="http://schemas.microsoft.com/office/drawing/2014/main" id="{49B56171-E24F-41F8-B3A2-A4424C92DD94}"/>
                </a:ext>
              </a:extLst>
            </p:cNvPr>
            <p:cNvSpPr/>
            <p:nvPr/>
          </p:nvSpPr>
          <p:spPr>
            <a:xfrm>
              <a:off x="2162655" y="3777997"/>
              <a:ext cx="25335" cy="17884"/>
            </a:xfrm>
            <a:custGeom>
              <a:avLst/>
              <a:gdLst/>
              <a:ahLst/>
              <a:cxnLst/>
              <a:rect l="l" t="t" r="r" b="b"/>
              <a:pathLst>
                <a:path w="459" h="324" extrusionOk="0">
                  <a:moveTo>
                    <a:pt x="459" y="0"/>
                  </a:moveTo>
                  <a:lnTo>
                    <a:pt x="0" y="216"/>
                  </a:lnTo>
                  <a:lnTo>
                    <a:pt x="0" y="270"/>
                  </a:lnTo>
                  <a:lnTo>
                    <a:pt x="27" y="297"/>
                  </a:lnTo>
                  <a:lnTo>
                    <a:pt x="81" y="324"/>
                  </a:lnTo>
                  <a:lnTo>
                    <a:pt x="189" y="297"/>
                  </a:lnTo>
                  <a:lnTo>
                    <a:pt x="378" y="216"/>
                  </a:lnTo>
                  <a:lnTo>
                    <a:pt x="432" y="162"/>
                  </a:lnTo>
                  <a:lnTo>
                    <a:pt x="459" y="108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E1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503;p74">
              <a:extLst>
                <a:ext uri="{FF2B5EF4-FFF2-40B4-BE49-F238E27FC236}">
                  <a16:creationId xmlns:a16="http://schemas.microsoft.com/office/drawing/2014/main" id="{071A37D4-4283-484B-8E1C-7FECA458B8D6}"/>
                </a:ext>
              </a:extLst>
            </p:cNvPr>
            <p:cNvSpPr/>
            <p:nvPr/>
          </p:nvSpPr>
          <p:spPr>
            <a:xfrm>
              <a:off x="2219233" y="3745210"/>
              <a:ext cx="68499" cy="17940"/>
            </a:xfrm>
            <a:custGeom>
              <a:avLst/>
              <a:gdLst/>
              <a:ahLst/>
              <a:cxnLst/>
              <a:rect l="l" t="t" r="r" b="b"/>
              <a:pathLst>
                <a:path w="1241" h="325" extrusionOk="0">
                  <a:moveTo>
                    <a:pt x="755" y="1"/>
                  </a:moveTo>
                  <a:lnTo>
                    <a:pt x="593" y="28"/>
                  </a:lnTo>
                  <a:lnTo>
                    <a:pt x="378" y="82"/>
                  </a:lnTo>
                  <a:lnTo>
                    <a:pt x="270" y="136"/>
                  </a:lnTo>
                  <a:lnTo>
                    <a:pt x="135" y="217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297" y="190"/>
                  </a:lnTo>
                  <a:lnTo>
                    <a:pt x="620" y="109"/>
                  </a:lnTo>
                  <a:lnTo>
                    <a:pt x="917" y="82"/>
                  </a:lnTo>
                  <a:lnTo>
                    <a:pt x="1240" y="82"/>
                  </a:lnTo>
                  <a:lnTo>
                    <a:pt x="1106" y="28"/>
                  </a:lnTo>
                  <a:lnTo>
                    <a:pt x="944" y="1"/>
                  </a:lnTo>
                  <a:close/>
                </a:path>
              </a:pathLst>
            </a:custGeom>
            <a:solidFill>
              <a:srgbClr val="F5A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516;p74">
              <a:extLst>
                <a:ext uri="{FF2B5EF4-FFF2-40B4-BE49-F238E27FC236}">
                  <a16:creationId xmlns:a16="http://schemas.microsoft.com/office/drawing/2014/main" id="{61FC24E1-9094-4871-86BD-4178DBB4593B}"/>
                </a:ext>
              </a:extLst>
            </p:cNvPr>
            <p:cNvSpPr/>
            <p:nvPr/>
          </p:nvSpPr>
          <p:spPr>
            <a:xfrm>
              <a:off x="2592813" y="3160274"/>
              <a:ext cx="13468" cy="1545"/>
            </a:xfrm>
            <a:custGeom>
              <a:avLst/>
              <a:gdLst/>
              <a:ahLst/>
              <a:cxnLst/>
              <a:rect l="l" t="t" r="r" b="b"/>
              <a:pathLst>
                <a:path w="244" h="28" extrusionOk="0">
                  <a:moveTo>
                    <a:pt x="243" y="1"/>
                  </a:moveTo>
                  <a:lnTo>
                    <a:pt x="0" y="27"/>
                  </a:lnTo>
                  <a:lnTo>
                    <a:pt x="108" y="27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DD8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4345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74D816B7-C0B1-4298-8242-BD6C779F5CB3}"/>
              </a:ext>
            </a:extLst>
          </p:cNvPr>
          <p:cNvSpPr/>
          <p:nvPr/>
        </p:nvSpPr>
        <p:spPr bwMode="auto">
          <a:xfrm>
            <a:off x="0" y="-62069"/>
            <a:ext cx="12192000" cy="610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FE4DDB-D190-41A0-85F6-3992A978E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641098"/>
            <a:ext cx="8563572" cy="423617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B30CEB7-22F3-4C02-9C13-EB03A6215A94}"/>
              </a:ext>
            </a:extLst>
          </p:cNvPr>
          <p:cNvSpPr txBox="1"/>
          <p:nvPr/>
        </p:nvSpPr>
        <p:spPr bwMode="auto">
          <a:xfrm>
            <a:off x="3575720" y="1504926"/>
            <a:ext cx="5174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GÁS LUCRO DA UNIÃO TOTAL</a:t>
            </a:r>
          </a:p>
          <a:p>
            <a:pPr algn="ctr"/>
            <a:r>
              <a:rPr lang="pt-BR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(milhões m³/dia) </a:t>
            </a:r>
          </a:p>
        </p:txBody>
      </p:sp>
      <p:sp>
        <p:nvSpPr>
          <p:cNvPr id="13" name="Título 3">
            <a:extLst>
              <a:ext uri="{FF2B5EF4-FFF2-40B4-BE49-F238E27FC236}">
                <a16:creationId xmlns:a16="http://schemas.microsoft.com/office/drawing/2014/main" id="{2AE8991B-A935-4F26-BDB7-8C18366EAD00}"/>
              </a:ext>
            </a:extLst>
          </p:cNvPr>
          <p:cNvSpPr txBox="1">
            <a:spLocks/>
          </p:cNvSpPr>
          <p:nvPr/>
        </p:nvSpPr>
        <p:spPr bwMode="auto">
          <a:xfrm>
            <a:off x="431622" y="97292"/>
            <a:ext cx="10056865" cy="1243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 futura da União</a:t>
            </a:r>
            <a:b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Próximos 10 anos - GN</a:t>
            </a:r>
            <a:endParaRPr lang="pt-BR" sz="3200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6106EA0-C920-4C9A-872F-A52AB6D6B7A9}"/>
              </a:ext>
            </a:extLst>
          </p:cNvPr>
          <p:cNvGrpSpPr/>
          <p:nvPr/>
        </p:nvGrpSpPr>
        <p:grpSpPr>
          <a:xfrm>
            <a:off x="-6" y="3160274"/>
            <a:ext cx="2813136" cy="1777121"/>
            <a:chOff x="-6" y="3160274"/>
            <a:chExt cx="2813136" cy="1777121"/>
          </a:xfrm>
        </p:grpSpPr>
        <p:sp>
          <p:nvSpPr>
            <p:cNvPr id="15" name="Google Shape;11388;p74">
              <a:extLst>
                <a:ext uri="{FF2B5EF4-FFF2-40B4-BE49-F238E27FC236}">
                  <a16:creationId xmlns:a16="http://schemas.microsoft.com/office/drawing/2014/main" id="{7A331557-4C87-4551-BB71-04AD4D3D29B1}"/>
                </a:ext>
              </a:extLst>
            </p:cNvPr>
            <p:cNvSpPr/>
            <p:nvPr/>
          </p:nvSpPr>
          <p:spPr>
            <a:xfrm rot="20894612" flipH="1">
              <a:off x="594088" y="4817044"/>
              <a:ext cx="433770" cy="120351"/>
            </a:xfrm>
            <a:prstGeom prst="ellipse">
              <a:avLst/>
            </a:pr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389;p74">
              <a:extLst>
                <a:ext uri="{FF2B5EF4-FFF2-40B4-BE49-F238E27FC236}">
                  <a16:creationId xmlns:a16="http://schemas.microsoft.com/office/drawing/2014/main" id="{AC861443-2EF6-46CE-B158-78099F536071}"/>
                </a:ext>
              </a:extLst>
            </p:cNvPr>
            <p:cNvSpPr/>
            <p:nvPr/>
          </p:nvSpPr>
          <p:spPr>
            <a:xfrm rot="20894612" flipH="1">
              <a:off x="1464284" y="4414731"/>
              <a:ext cx="433770" cy="120351"/>
            </a:xfrm>
            <a:prstGeom prst="ellipse">
              <a:avLst/>
            </a:pr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390;p74">
              <a:extLst>
                <a:ext uri="{FF2B5EF4-FFF2-40B4-BE49-F238E27FC236}">
                  <a16:creationId xmlns:a16="http://schemas.microsoft.com/office/drawing/2014/main" id="{36598832-0954-4B86-8CBB-423869C962D7}"/>
                </a:ext>
              </a:extLst>
            </p:cNvPr>
            <p:cNvSpPr/>
            <p:nvPr/>
          </p:nvSpPr>
          <p:spPr>
            <a:xfrm rot="21596538" flipH="1">
              <a:off x="1074559" y="3755000"/>
              <a:ext cx="311216" cy="86188"/>
            </a:xfrm>
            <a:prstGeom prst="ellipse">
              <a:avLst/>
            </a:pr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391;p74">
              <a:extLst>
                <a:ext uri="{FF2B5EF4-FFF2-40B4-BE49-F238E27FC236}">
                  <a16:creationId xmlns:a16="http://schemas.microsoft.com/office/drawing/2014/main" id="{FCFB79F8-BBCD-4A06-8106-C9524FD5223C}"/>
                </a:ext>
              </a:extLst>
            </p:cNvPr>
            <p:cNvSpPr/>
            <p:nvPr/>
          </p:nvSpPr>
          <p:spPr>
            <a:xfrm rot="21596538" flipH="1">
              <a:off x="407753" y="3741627"/>
              <a:ext cx="311216" cy="86188"/>
            </a:xfrm>
            <a:prstGeom prst="ellipse">
              <a:avLst/>
            </a:pr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393;p74">
              <a:extLst>
                <a:ext uri="{FF2B5EF4-FFF2-40B4-BE49-F238E27FC236}">
                  <a16:creationId xmlns:a16="http://schemas.microsoft.com/office/drawing/2014/main" id="{C86589F9-1A09-44AB-B8EE-2D21B1647F2E}"/>
                </a:ext>
              </a:extLst>
            </p:cNvPr>
            <p:cNvSpPr/>
            <p:nvPr/>
          </p:nvSpPr>
          <p:spPr>
            <a:xfrm>
              <a:off x="799263" y="4517708"/>
              <a:ext cx="53652" cy="406433"/>
            </a:xfrm>
            <a:custGeom>
              <a:avLst/>
              <a:gdLst/>
              <a:ahLst/>
              <a:cxnLst/>
              <a:rect l="l" t="t" r="r" b="b"/>
              <a:pathLst>
                <a:path w="972" h="7363" extrusionOk="0">
                  <a:moveTo>
                    <a:pt x="971" y="1"/>
                  </a:moveTo>
                  <a:lnTo>
                    <a:pt x="0" y="351"/>
                  </a:lnTo>
                  <a:lnTo>
                    <a:pt x="0" y="6931"/>
                  </a:lnTo>
                  <a:lnTo>
                    <a:pt x="0" y="7039"/>
                  </a:lnTo>
                  <a:lnTo>
                    <a:pt x="27" y="7120"/>
                  </a:lnTo>
                  <a:lnTo>
                    <a:pt x="135" y="7254"/>
                  </a:lnTo>
                  <a:lnTo>
                    <a:pt x="270" y="7335"/>
                  </a:lnTo>
                  <a:lnTo>
                    <a:pt x="351" y="7362"/>
                  </a:lnTo>
                  <a:lnTo>
                    <a:pt x="621" y="7362"/>
                  </a:lnTo>
                  <a:lnTo>
                    <a:pt x="701" y="7335"/>
                  </a:lnTo>
                  <a:lnTo>
                    <a:pt x="836" y="7254"/>
                  </a:lnTo>
                  <a:lnTo>
                    <a:pt x="917" y="7120"/>
                  </a:lnTo>
                  <a:lnTo>
                    <a:pt x="944" y="7039"/>
                  </a:lnTo>
                  <a:lnTo>
                    <a:pt x="971" y="6931"/>
                  </a:lnTo>
                  <a:lnTo>
                    <a:pt x="9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394;p74">
              <a:extLst>
                <a:ext uri="{FF2B5EF4-FFF2-40B4-BE49-F238E27FC236}">
                  <a16:creationId xmlns:a16="http://schemas.microsoft.com/office/drawing/2014/main" id="{BA7A15F5-5403-49AA-8C39-99F62B22A8B3}"/>
                </a:ext>
              </a:extLst>
            </p:cNvPr>
            <p:cNvSpPr/>
            <p:nvPr/>
          </p:nvSpPr>
          <p:spPr>
            <a:xfrm>
              <a:off x="1665540" y="4203686"/>
              <a:ext cx="53596" cy="317065"/>
            </a:xfrm>
            <a:custGeom>
              <a:avLst/>
              <a:gdLst/>
              <a:ahLst/>
              <a:cxnLst/>
              <a:rect l="l" t="t" r="r" b="b"/>
              <a:pathLst>
                <a:path w="971" h="5744" extrusionOk="0">
                  <a:moveTo>
                    <a:pt x="971" y="0"/>
                  </a:moveTo>
                  <a:lnTo>
                    <a:pt x="0" y="351"/>
                  </a:lnTo>
                  <a:lnTo>
                    <a:pt x="0" y="5366"/>
                  </a:lnTo>
                  <a:lnTo>
                    <a:pt x="27" y="5528"/>
                  </a:lnTo>
                  <a:lnTo>
                    <a:pt x="108" y="5636"/>
                  </a:lnTo>
                  <a:lnTo>
                    <a:pt x="243" y="5717"/>
                  </a:lnTo>
                  <a:lnTo>
                    <a:pt x="405" y="5744"/>
                  </a:lnTo>
                  <a:lnTo>
                    <a:pt x="566" y="5744"/>
                  </a:lnTo>
                  <a:lnTo>
                    <a:pt x="728" y="5717"/>
                  </a:lnTo>
                  <a:lnTo>
                    <a:pt x="836" y="5636"/>
                  </a:lnTo>
                  <a:lnTo>
                    <a:pt x="944" y="5528"/>
                  </a:lnTo>
                  <a:lnTo>
                    <a:pt x="971" y="5366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395;p74">
              <a:extLst>
                <a:ext uri="{FF2B5EF4-FFF2-40B4-BE49-F238E27FC236}">
                  <a16:creationId xmlns:a16="http://schemas.microsoft.com/office/drawing/2014/main" id="{22E5B97E-FC76-4E7E-A3AE-D3969F3C79EF}"/>
                </a:ext>
              </a:extLst>
            </p:cNvPr>
            <p:cNvSpPr/>
            <p:nvPr/>
          </p:nvSpPr>
          <p:spPr>
            <a:xfrm>
              <a:off x="1211537" y="3501123"/>
              <a:ext cx="37258" cy="300726"/>
            </a:xfrm>
            <a:custGeom>
              <a:avLst/>
              <a:gdLst/>
              <a:ahLst/>
              <a:cxnLst/>
              <a:rect l="l" t="t" r="r" b="b"/>
              <a:pathLst>
                <a:path w="675" h="5448" extrusionOk="0">
                  <a:moveTo>
                    <a:pt x="1" y="1"/>
                  </a:moveTo>
                  <a:lnTo>
                    <a:pt x="1" y="5097"/>
                  </a:lnTo>
                  <a:lnTo>
                    <a:pt x="28" y="5232"/>
                  </a:lnTo>
                  <a:lnTo>
                    <a:pt x="82" y="5340"/>
                  </a:lnTo>
                  <a:lnTo>
                    <a:pt x="189" y="5421"/>
                  </a:lnTo>
                  <a:lnTo>
                    <a:pt x="324" y="5447"/>
                  </a:lnTo>
                  <a:lnTo>
                    <a:pt x="459" y="5421"/>
                  </a:lnTo>
                  <a:lnTo>
                    <a:pt x="594" y="5340"/>
                  </a:lnTo>
                  <a:lnTo>
                    <a:pt x="648" y="5232"/>
                  </a:lnTo>
                  <a:lnTo>
                    <a:pt x="675" y="5097"/>
                  </a:lnTo>
                  <a:lnTo>
                    <a:pt x="675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396;p74">
              <a:extLst>
                <a:ext uri="{FF2B5EF4-FFF2-40B4-BE49-F238E27FC236}">
                  <a16:creationId xmlns:a16="http://schemas.microsoft.com/office/drawing/2014/main" id="{1D96642E-5F71-4C7F-8781-0359AB7B6BC2}"/>
                </a:ext>
              </a:extLst>
            </p:cNvPr>
            <p:cNvSpPr/>
            <p:nvPr/>
          </p:nvSpPr>
          <p:spPr>
            <a:xfrm>
              <a:off x="1864972" y="3527894"/>
              <a:ext cx="38748" cy="314139"/>
            </a:xfrm>
            <a:custGeom>
              <a:avLst/>
              <a:gdLst/>
              <a:ahLst/>
              <a:cxnLst/>
              <a:rect l="l" t="t" r="r" b="b"/>
              <a:pathLst>
                <a:path w="702" h="5691" extrusionOk="0">
                  <a:moveTo>
                    <a:pt x="0" y="1"/>
                  </a:moveTo>
                  <a:lnTo>
                    <a:pt x="0" y="5340"/>
                  </a:lnTo>
                  <a:lnTo>
                    <a:pt x="27" y="5475"/>
                  </a:lnTo>
                  <a:lnTo>
                    <a:pt x="108" y="5583"/>
                  </a:lnTo>
                  <a:lnTo>
                    <a:pt x="216" y="5664"/>
                  </a:lnTo>
                  <a:lnTo>
                    <a:pt x="351" y="5691"/>
                  </a:lnTo>
                  <a:lnTo>
                    <a:pt x="486" y="5664"/>
                  </a:lnTo>
                  <a:lnTo>
                    <a:pt x="594" y="5583"/>
                  </a:lnTo>
                  <a:lnTo>
                    <a:pt x="675" y="5475"/>
                  </a:lnTo>
                  <a:lnTo>
                    <a:pt x="701" y="5340"/>
                  </a:lnTo>
                  <a:lnTo>
                    <a:pt x="701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397;p74">
              <a:extLst>
                <a:ext uri="{FF2B5EF4-FFF2-40B4-BE49-F238E27FC236}">
                  <a16:creationId xmlns:a16="http://schemas.microsoft.com/office/drawing/2014/main" id="{D637EBCA-5AAC-4726-BE08-99CFCC1E66D3}"/>
                </a:ext>
              </a:extLst>
            </p:cNvPr>
            <p:cNvSpPr/>
            <p:nvPr/>
          </p:nvSpPr>
          <p:spPr>
            <a:xfrm>
              <a:off x="-5" y="3181139"/>
              <a:ext cx="681735" cy="595435"/>
            </a:xfrm>
            <a:custGeom>
              <a:avLst/>
              <a:gdLst/>
              <a:ahLst/>
              <a:cxnLst/>
              <a:rect l="l" t="t" r="r" b="b"/>
              <a:pathLst>
                <a:path w="12351" h="10787" extrusionOk="0">
                  <a:moveTo>
                    <a:pt x="0" y="0"/>
                  </a:moveTo>
                  <a:lnTo>
                    <a:pt x="0" y="4935"/>
                  </a:lnTo>
                  <a:lnTo>
                    <a:pt x="9546" y="5312"/>
                  </a:lnTo>
                  <a:lnTo>
                    <a:pt x="9546" y="10436"/>
                  </a:lnTo>
                  <a:lnTo>
                    <a:pt x="9573" y="10570"/>
                  </a:lnTo>
                  <a:lnTo>
                    <a:pt x="9654" y="10678"/>
                  </a:lnTo>
                  <a:lnTo>
                    <a:pt x="9761" y="10759"/>
                  </a:lnTo>
                  <a:lnTo>
                    <a:pt x="9896" y="10786"/>
                  </a:lnTo>
                  <a:lnTo>
                    <a:pt x="10031" y="10759"/>
                  </a:lnTo>
                  <a:lnTo>
                    <a:pt x="10139" y="10678"/>
                  </a:lnTo>
                  <a:lnTo>
                    <a:pt x="10220" y="10570"/>
                  </a:lnTo>
                  <a:lnTo>
                    <a:pt x="10247" y="10436"/>
                  </a:lnTo>
                  <a:lnTo>
                    <a:pt x="10247" y="5339"/>
                  </a:lnTo>
                  <a:lnTo>
                    <a:pt x="12350" y="5420"/>
                  </a:lnTo>
                  <a:lnTo>
                    <a:pt x="11649" y="5043"/>
                  </a:lnTo>
                  <a:lnTo>
                    <a:pt x="10975" y="4611"/>
                  </a:lnTo>
                  <a:lnTo>
                    <a:pt x="10678" y="4395"/>
                  </a:lnTo>
                  <a:lnTo>
                    <a:pt x="10355" y="4153"/>
                  </a:lnTo>
                  <a:lnTo>
                    <a:pt x="10058" y="3883"/>
                  </a:lnTo>
                  <a:lnTo>
                    <a:pt x="9788" y="3613"/>
                  </a:lnTo>
                  <a:lnTo>
                    <a:pt x="9519" y="3344"/>
                  </a:lnTo>
                  <a:lnTo>
                    <a:pt x="9276" y="3047"/>
                  </a:lnTo>
                  <a:lnTo>
                    <a:pt x="9033" y="2750"/>
                  </a:lnTo>
                  <a:lnTo>
                    <a:pt x="8818" y="2454"/>
                  </a:lnTo>
                  <a:lnTo>
                    <a:pt x="8629" y="2130"/>
                  </a:lnTo>
                  <a:lnTo>
                    <a:pt x="8467" y="1780"/>
                  </a:lnTo>
                  <a:lnTo>
                    <a:pt x="8305" y="1429"/>
                  </a:lnTo>
                  <a:lnTo>
                    <a:pt x="8197" y="1079"/>
                  </a:lnTo>
                  <a:lnTo>
                    <a:pt x="8090" y="701"/>
                  </a:lnTo>
                  <a:lnTo>
                    <a:pt x="8036" y="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398;p74">
              <a:extLst>
                <a:ext uri="{FF2B5EF4-FFF2-40B4-BE49-F238E27FC236}">
                  <a16:creationId xmlns:a16="http://schemas.microsoft.com/office/drawing/2014/main" id="{5C68A30F-8643-4037-8258-90D3CA767F6E}"/>
                </a:ext>
              </a:extLst>
            </p:cNvPr>
            <p:cNvSpPr/>
            <p:nvPr/>
          </p:nvSpPr>
          <p:spPr>
            <a:xfrm>
              <a:off x="2030179" y="3265979"/>
              <a:ext cx="567147" cy="290293"/>
            </a:xfrm>
            <a:custGeom>
              <a:avLst/>
              <a:gdLst/>
              <a:ahLst/>
              <a:cxnLst/>
              <a:rect l="l" t="t" r="r" b="b"/>
              <a:pathLst>
                <a:path w="10275" h="5259" extrusionOk="0">
                  <a:moveTo>
                    <a:pt x="1834" y="0"/>
                  </a:moveTo>
                  <a:lnTo>
                    <a:pt x="1618" y="81"/>
                  </a:lnTo>
                  <a:lnTo>
                    <a:pt x="1430" y="162"/>
                  </a:lnTo>
                  <a:lnTo>
                    <a:pt x="1214" y="243"/>
                  </a:lnTo>
                  <a:lnTo>
                    <a:pt x="1052" y="351"/>
                  </a:lnTo>
                  <a:lnTo>
                    <a:pt x="863" y="485"/>
                  </a:lnTo>
                  <a:lnTo>
                    <a:pt x="729" y="620"/>
                  </a:lnTo>
                  <a:lnTo>
                    <a:pt x="594" y="755"/>
                  </a:lnTo>
                  <a:lnTo>
                    <a:pt x="459" y="917"/>
                  </a:lnTo>
                  <a:lnTo>
                    <a:pt x="351" y="1079"/>
                  </a:lnTo>
                  <a:lnTo>
                    <a:pt x="270" y="1267"/>
                  </a:lnTo>
                  <a:lnTo>
                    <a:pt x="135" y="1645"/>
                  </a:lnTo>
                  <a:lnTo>
                    <a:pt x="54" y="2022"/>
                  </a:lnTo>
                  <a:lnTo>
                    <a:pt x="1" y="2454"/>
                  </a:lnTo>
                  <a:lnTo>
                    <a:pt x="1" y="2858"/>
                  </a:lnTo>
                  <a:lnTo>
                    <a:pt x="1" y="3047"/>
                  </a:lnTo>
                  <a:lnTo>
                    <a:pt x="27" y="3236"/>
                  </a:lnTo>
                  <a:lnTo>
                    <a:pt x="81" y="3452"/>
                  </a:lnTo>
                  <a:lnTo>
                    <a:pt x="135" y="3613"/>
                  </a:lnTo>
                  <a:lnTo>
                    <a:pt x="216" y="3802"/>
                  </a:lnTo>
                  <a:lnTo>
                    <a:pt x="324" y="3964"/>
                  </a:lnTo>
                  <a:lnTo>
                    <a:pt x="432" y="4126"/>
                  </a:lnTo>
                  <a:lnTo>
                    <a:pt x="540" y="4261"/>
                  </a:lnTo>
                  <a:lnTo>
                    <a:pt x="836" y="4503"/>
                  </a:lnTo>
                  <a:lnTo>
                    <a:pt x="1160" y="4746"/>
                  </a:lnTo>
                  <a:lnTo>
                    <a:pt x="1538" y="4935"/>
                  </a:lnTo>
                  <a:lnTo>
                    <a:pt x="8602" y="5204"/>
                  </a:lnTo>
                  <a:lnTo>
                    <a:pt x="8710" y="5204"/>
                  </a:lnTo>
                  <a:lnTo>
                    <a:pt x="8845" y="5258"/>
                  </a:lnTo>
                  <a:lnTo>
                    <a:pt x="8710" y="4773"/>
                  </a:lnTo>
                  <a:lnTo>
                    <a:pt x="8629" y="4287"/>
                  </a:lnTo>
                  <a:lnTo>
                    <a:pt x="8575" y="3775"/>
                  </a:lnTo>
                  <a:lnTo>
                    <a:pt x="8602" y="3290"/>
                  </a:lnTo>
                  <a:lnTo>
                    <a:pt x="8683" y="2777"/>
                  </a:lnTo>
                  <a:lnTo>
                    <a:pt x="8818" y="2292"/>
                  </a:lnTo>
                  <a:lnTo>
                    <a:pt x="9007" y="1834"/>
                  </a:lnTo>
                  <a:lnTo>
                    <a:pt x="9250" y="1375"/>
                  </a:lnTo>
                  <a:lnTo>
                    <a:pt x="9411" y="1160"/>
                  </a:lnTo>
                  <a:lnTo>
                    <a:pt x="9600" y="998"/>
                  </a:lnTo>
                  <a:lnTo>
                    <a:pt x="9762" y="863"/>
                  </a:lnTo>
                  <a:lnTo>
                    <a:pt x="10005" y="674"/>
                  </a:lnTo>
                  <a:lnTo>
                    <a:pt x="10274" y="539"/>
                  </a:lnTo>
                  <a:lnTo>
                    <a:pt x="9924" y="431"/>
                  </a:lnTo>
                  <a:lnTo>
                    <a:pt x="9546" y="351"/>
                  </a:lnTo>
                  <a:lnTo>
                    <a:pt x="9196" y="297"/>
                  </a:lnTo>
                  <a:lnTo>
                    <a:pt x="8818" y="270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399;p74">
              <a:extLst>
                <a:ext uri="{FF2B5EF4-FFF2-40B4-BE49-F238E27FC236}">
                  <a16:creationId xmlns:a16="http://schemas.microsoft.com/office/drawing/2014/main" id="{D9CA19B3-B87D-43A7-9496-2108F9FF8780}"/>
                </a:ext>
              </a:extLst>
            </p:cNvPr>
            <p:cNvSpPr/>
            <p:nvPr/>
          </p:nvSpPr>
          <p:spPr>
            <a:xfrm>
              <a:off x="443511" y="3198968"/>
              <a:ext cx="311144" cy="284332"/>
            </a:xfrm>
            <a:custGeom>
              <a:avLst/>
              <a:gdLst/>
              <a:ahLst/>
              <a:cxnLst/>
              <a:rect l="l" t="t" r="r" b="b"/>
              <a:pathLst>
                <a:path w="5637" h="5151" extrusionOk="0">
                  <a:moveTo>
                    <a:pt x="1" y="1"/>
                  </a:moveTo>
                  <a:lnTo>
                    <a:pt x="55" y="378"/>
                  </a:lnTo>
                  <a:lnTo>
                    <a:pt x="162" y="756"/>
                  </a:lnTo>
                  <a:lnTo>
                    <a:pt x="270" y="1106"/>
                  </a:lnTo>
                  <a:lnTo>
                    <a:pt x="432" y="1457"/>
                  </a:lnTo>
                  <a:lnTo>
                    <a:pt x="594" y="1807"/>
                  </a:lnTo>
                  <a:lnTo>
                    <a:pt x="783" y="2131"/>
                  </a:lnTo>
                  <a:lnTo>
                    <a:pt x="998" y="2427"/>
                  </a:lnTo>
                  <a:lnTo>
                    <a:pt x="1241" y="2724"/>
                  </a:lnTo>
                  <a:lnTo>
                    <a:pt x="1484" y="3021"/>
                  </a:lnTo>
                  <a:lnTo>
                    <a:pt x="1753" y="3290"/>
                  </a:lnTo>
                  <a:lnTo>
                    <a:pt x="2023" y="3560"/>
                  </a:lnTo>
                  <a:lnTo>
                    <a:pt x="2320" y="3830"/>
                  </a:lnTo>
                  <a:lnTo>
                    <a:pt x="2643" y="4072"/>
                  </a:lnTo>
                  <a:lnTo>
                    <a:pt x="2940" y="4288"/>
                  </a:lnTo>
                  <a:lnTo>
                    <a:pt x="3614" y="4720"/>
                  </a:lnTo>
                  <a:lnTo>
                    <a:pt x="4315" y="5097"/>
                  </a:lnTo>
                  <a:lnTo>
                    <a:pt x="5636" y="5151"/>
                  </a:lnTo>
                  <a:lnTo>
                    <a:pt x="5636" y="5151"/>
                  </a:lnTo>
                  <a:lnTo>
                    <a:pt x="5421" y="5097"/>
                  </a:lnTo>
                  <a:lnTo>
                    <a:pt x="5178" y="4989"/>
                  </a:lnTo>
                  <a:lnTo>
                    <a:pt x="4962" y="4881"/>
                  </a:lnTo>
                  <a:lnTo>
                    <a:pt x="4746" y="4720"/>
                  </a:lnTo>
                  <a:lnTo>
                    <a:pt x="4558" y="4531"/>
                  </a:lnTo>
                  <a:lnTo>
                    <a:pt x="4369" y="4342"/>
                  </a:lnTo>
                  <a:lnTo>
                    <a:pt x="4234" y="4126"/>
                  </a:lnTo>
                  <a:lnTo>
                    <a:pt x="4126" y="3884"/>
                  </a:lnTo>
                  <a:lnTo>
                    <a:pt x="4018" y="3614"/>
                  </a:lnTo>
                  <a:lnTo>
                    <a:pt x="3965" y="3371"/>
                  </a:lnTo>
                  <a:lnTo>
                    <a:pt x="3938" y="3236"/>
                  </a:lnTo>
                  <a:lnTo>
                    <a:pt x="3938" y="3102"/>
                  </a:lnTo>
                  <a:lnTo>
                    <a:pt x="3938" y="2859"/>
                  </a:lnTo>
                  <a:lnTo>
                    <a:pt x="3938" y="2589"/>
                  </a:lnTo>
                  <a:lnTo>
                    <a:pt x="3965" y="2347"/>
                  </a:lnTo>
                  <a:lnTo>
                    <a:pt x="3991" y="2104"/>
                  </a:lnTo>
                  <a:lnTo>
                    <a:pt x="4045" y="1861"/>
                  </a:lnTo>
                  <a:lnTo>
                    <a:pt x="4126" y="1619"/>
                  </a:lnTo>
                  <a:lnTo>
                    <a:pt x="4234" y="1376"/>
                  </a:lnTo>
                  <a:lnTo>
                    <a:pt x="4369" y="1133"/>
                  </a:lnTo>
                  <a:lnTo>
                    <a:pt x="4531" y="917"/>
                  </a:lnTo>
                  <a:lnTo>
                    <a:pt x="4693" y="729"/>
                  </a:lnTo>
                  <a:lnTo>
                    <a:pt x="4908" y="567"/>
                  </a:lnTo>
                  <a:lnTo>
                    <a:pt x="5124" y="405"/>
                  </a:lnTo>
                  <a:lnTo>
                    <a:pt x="5340" y="297"/>
                  </a:lnTo>
                  <a:lnTo>
                    <a:pt x="5582" y="216"/>
                  </a:lnTo>
                  <a:lnTo>
                    <a:pt x="5609" y="2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400;p74">
              <a:extLst>
                <a:ext uri="{FF2B5EF4-FFF2-40B4-BE49-F238E27FC236}">
                  <a16:creationId xmlns:a16="http://schemas.microsoft.com/office/drawing/2014/main" id="{E88558FF-307A-44BD-802F-A574B032C982}"/>
                </a:ext>
              </a:extLst>
            </p:cNvPr>
            <p:cNvSpPr/>
            <p:nvPr/>
          </p:nvSpPr>
          <p:spPr>
            <a:xfrm>
              <a:off x="702500" y="3212382"/>
              <a:ext cx="748744" cy="297745"/>
            </a:xfrm>
            <a:custGeom>
              <a:avLst/>
              <a:gdLst/>
              <a:ahLst/>
              <a:cxnLst/>
              <a:rect l="l" t="t" r="r" b="b"/>
              <a:pathLst>
                <a:path w="13565" h="5394" extrusionOk="0">
                  <a:moveTo>
                    <a:pt x="1699" y="0"/>
                  </a:moveTo>
                  <a:lnTo>
                    <a:pt x="1322" y="162"/>
                  </a:lnTo>
                  <a:lnTo>
                    <a:pt x="971" y="351"/>
                  </a:lnTo>
                  <a:lnTo>
                    <a:pt x="702" y="594"/>
                  </a:lnTo>
                  <a:lnTo>
                    <a:pt x="567" y="728"/>
                  </a:lnTo>
                  <a:lnTo>
                    <a:pt x="459" y="890"/>
                  </a:lnTo>
                  <a:lnTo>
                    <a:pt x="351" y="1052"/>
                  </a:lnTo>
                  <a:lnTo>
                    <a:pt x="270" y="1214"/>
                  </a:lnTo>
                  <a:lnTo>
                    <a:pt x="135" y="1591"/>
                  </a:lnTo>
                  <a:lnTo>
                    <a:pt x="28" y="1996"/>
                  </a:lnTo>
                  <a:lnTo>
                    <a:pt x="1" y="2400"/>
                  </a:lnTo>
                  <a:lnTo>
                    <a:pt x="1" y="2805"/>
                  </a:lnTo>
                  <a:lnTo>
                    <a:pt x="1" y="3020"/>
                  </a:lnTo>
                  <a:lnTo>
                    <a:pt x="28" y="3209"/>
                  </a:lnTo>
                  <a:lnTo>
                    <a:pt x="81" y="3398"/>
                  </a:lnTo>
                  <a:lnTo>
                    <a:pt x="135" y="3587"/>
                  </a:lnTo>
                  <a:lnTo>
                    <a:pt x="216" y="3748"/>
                  </a:lnTo>
                  <a:lnTo>
                    <a:pt x="324" y="3937"/>
                  </a:lnTo>
                  <a:lnTo>
                    <a:pt x="432" y="4099"/>
                  </a:lnTo>
                  <a:lnTo>
                    <a:pt x="567" y="4234"/>
                  </a:lnTo>
                  <a:lnTo>
                    <a:pt x="702" y="4369"/>
                  </a:lnTo>
                  <a:lnTo>
                    <a:pt x="863" y="4503"/>
                  </a:lnTo>
                  <a:lnTo>
                    <a:pt x="1241" y="4746"/>
                  </a:lnTo>
                  <a:lnTo>
                    <a:pt x="1645" y="4935"/>
                  </a:lnTo>
                  <a:lnTo>
                    <a:pt x="9223" y="5232"/>
                  </a:lnTo>
                  <a:lnTo>
                    <a:pt x="9897" y="5258"/>
                  </a:lnTo>
                  <a:lnTo>
                    <a:pt x="13133" y="5393"/>
                  </a:lnTo>
                  <a:lnTo>
                    <a:pt x="12890" y="5312"/>
                  </a:lnTo>
                  <a:lnTo>
                    <a:pt x="12674" y="5178"/>
                  </a:lnTo>
                  <a:lnTo>
                    <a:pt x="12458" y="5043"/>
                  </a:lnTo>
                  <a:lnTo>
                    <a:pt x="12270" y="4854"/>
                  </a:lnTo>
                  <a:lnTo>
                    <a:pt x="12108" y="4638"/>
                  </a:lnTo>
                  <a:lnTo>
                    <a:pt x="11946" y="4423"/>
                  </a:lnTo>
                  <a:lnTo>
                    <a:pt x="11838" y="4180"/>
                  </a:lnTo>
                  <a:lnTo>
                    <a:pt x="11757" y="3937"/>
                  </a:lnTo>
                  <a:lnTo>
                    <a:pt x="11703" y="3668"/>
                  </a:lnTo>
                  <a:lnTo>
                    <a:pt x="11676" y="3560"/>
                  </a:lnTo>
                  <a:lnTo>
                    <a:pt x="11650" y="3425"/>
                  </a:lnTo>
                  <a:lnTo>
                    <a:pt x="11650" y="3155"/>
                  </a:lnTo>
                  <a:lnTo>
                    <a:pt x="11650" y="2913"/>
                  </a:lnTo>
                  <a:lnTo>
                    <a:pt x="11676" y="2670"/>
                  </a:lnTo>
                  <a:lnTo>
                    <a:pt x="11730" y="2400"/>
                  </a:lnTo>
                  <a:lnTo>
                    <a:pt x="11784" y="2157"/>
                  </a:lnTo>
                  <a:lnTo>
                    <a:pt x="11865" y="1915"/>
                  </a:lnTo>
                  <a:lnTo>
                    <a:pt x="11973" y="1672"/>
                  </a:lnTo>
                  <a:lnTo>
                    <a:pt x="12081" y="1456"/>
                  </a:lnTo>
                  <a:lnTo>
                    <a:pt x="12243" y="1241"/>
                  </a:lnTo>
                  <a:lnTo>
                    <a:pt x="12432" y="1052"/>
                  </a:lnTo>
                  <a:lnTo>
                    <a:pt x="12620" y="863"/>
                  </a:lnTo>
                  <a:lnTo>
                    <a:pt x="12836" y="728"/>
                  </a:lnTo>
                  <a:lnTo>
                    <a:pt x="13079" y="620"/>
                  </a:lnTo>
                  <a:lnTo>
                    <a:pt x="13321" y="540"/>
                  </a:lnTo>
                  <a:lnTo>
                    <a:pt x="13564" y="486"/>
                  </a:lnTo>
                  <a:lnTo>
                    <a:pt x="16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401;p74">
              <a:extLst>
                <a:ext uri="{FF2B5EF4-FFF2-40B4-BE49-F238E27FC236}">
                  <a16:creationId xmlns:a16="http://schemas.microsoft.com/office/drawing/2014/main" id="{67E62AB1-B197-4C08-8A18-9F6176F819E0}"/>
                </a:ext>
              </a:extLst>
            </p:cNvPr>
            <p:cNvSpPr/>
            <p:nvPr/>
          </p:nvSpPr>
          <p:spPr>
            <a:xfrm>
              <a:off x="1387177" y="3240643"/>
              <a:ext cx="705580" cy="296255"/>
            </a:xfrm>
            <a:custGeom>
              <a:avLst/>
              <a:gdLst/>
              <a:ahLst/>
              <a:cxnLst/>
              <a:rect l="l" t="t" r="r" b="b"/>
              <a:pathLst>
                <a:path w="12783" h="5367" extrusionOk="0">
                  <a:moveTo>
                    <a:pt x="1861" y="1"/>
                  </a:moveTo>
                  <a:lnTo>
                    <a:pt x="1645" y="55"/>
                  </a:lnTo>
                  <a:lnTo>
                    <a:pt x="1430" y="162"/>
                  </a:lnTo>
                  <a:lnTo>
                    <a:pt x="1241" y="243"/>
                  </a:lnTo>
                  <a:lnTo>
                    <a:pt x="1052" y="351"/>
                  </a:lnTo>
                  <a:lnTo>
                    <a:pt x="890" y="486"/>
                  </a:lnTo>
                  <a:lnTo>
                    <a:pt x="729" y="621"/>
                  </a:lnTo>
                  <a:lnTo>
                    <a:pt x="594" y="756"/>
                  </a:lnTo>
                  <a:lnTo>
                    <a:pt x="459" y="917"/>
                  </a:lnTo>
                  <a:lnTo>
                    <a:pt x="351" y="1079"/>
                  </a:lnTo>
                  <a:lnTo>
                    <a:pt x="270" y="1268"/>
                  </a:lnTo>
                  <a:lnTo>
                    <a:pt x="135" y="1645"/>
                  </a:lnTo>
                  <a:lnTo>
                    <a:pt x="54" y="2023"/>
                  </a:lnTo>
                  <a:lnTo>
                    <a:pt x="1" y="2454"/>
                  </a:lnTo>
                  <a:lnTo>
                    <a:pt x="1" y="2859"/>
                  </a:lnTo>
                  <a:lnTo>
                    <a:pt x="1" y="3048"/>
                  </a:lnTo>
                  <a:lnTo>
                    <a:pt x="54" y="3236"/>
                  </a:lnTo>
                  <a:lnTo>
                    <a:pt x="81" y="3425"/>
                  </a:lnTo>
                  <a:lnTo>
                    <a:pt x="162" y="3614"/>
                  </a:lnTo>
                  <a:lnTo>
                    <a:pt x="216" y="3803"/>
                  </a:lnTo>
                  <a:lnTo>
                    <a:pt x="324" y="3965"/>
                  </a:lnTo>
                  <a:lnTo>
                    <a:pt x="432" y="4099"/>
                  </a:lnTo>
                  <a:lnTo>
                    <a:pt x="540" y="4261"/>
                  </a:lnTo>
                  <a:lnTo>
                    <a:pt x="836" y="4504"/>
                  </a:lnTo>
                  <a:lnTo>
                    <a:pt x="1160" y="4720"/>
                  </a:lnTo>
                  <a:lnTo>
                    <a:pt x="1511" y="4908"/>
                  </a:lnTo>
                  <a:lnTo>
                    <a:pt x="8656" y="5205"/>
                  </a:lnTo>
                  <a:lnTo>
                    <a:pt x="9357" y="5232"/>
                  </a:lnTo>
                  <a:lnTo>
                    <a:pt x="12405" y="5367"/>
                  </a:lnTo>
                  <a:lnTo>
                    <a:pt x="12378" y="5340"/>
                  </a:lnTo>
                  <a:lnTo>
                    <a:pt x="12135" y="5259"/>
                  </a:lnTo>
                  <a:lnTo>
                    <a:pt x="11919" y="5124"/>
                  </a:lnTo>
                  <a:lnTo>
                    <a:pt x="11703" y="4989"/>
                  </a:lnTo>
                  <a:lnTo>
                    <a:pt x="11515" y="4800"/>
                  </a:lnTo>
                  <a:lnTo>
                    <a:pt x="11353" y="4585"/>
                  </a:lnTo>
                  <a:lnTo>
                    <a:pt x="11191" y="4369"/>
                  </a:lnTo>
                  <a:lnTo>
                    <a:pt x="11083" y="4126"/>
                  </a:lnTo>
                  <a:lnTo>
                    <a:pt x="11002" y="3884"/>
                  </a:lnTo>
                  <a:lnTo>
                    <a:pt x="10948" y="3614"/>
                  </a:lnTo>
                  <a:lnTo>
                    <a:pt x="10921" y="3506"/>
                  </a:lnTo>
                  <a:lnTo>
                    <a:pt x="10894" y="3371"/>
                  </a:lnTo>
                  <a:lnTo>
                    <a:pt x="10894" y="3102"/>
                  </a:lnTo>
                  <a:lnTo>
                    <a:pt x="10894" y="2859"/>
                  </a:lnTo>
                  <a:lnTo>
                    <a:pt x="10921" y="2616"/>
                  </a:lnTo>
                  <a:lnTo>
                    <a:pt x="10948" y="2347"/>
                  </a:lnTo>
                  <a:lnTo>
                    <a:pt x="11029" y="2104"/>
                  </a:lnTo>
                  <a:lnTo>
                    <a:pt x="11110" y="1861"/>
                  </a:lnTo>
                  <a:lnTo>
                    <a:pt x="11218" y="1619"/>
                  </a:lnTo>
                  <a:lnTo>
                    <a:pt x="11326" y="1403"/>
                  </a:lnTo>
                  <a:lnTo>
                    <a:pt x="11488" y="1187"/>
                  </a:lnTo>
                  <a:lnTo>
                    <a:pt x="11676" y="998"/>
                  </a:lnTo>
                  <a:lnTo>
                    <a:pt x="11865" y="810"/>
                  </a:lnTo>
                  <a:lnTo>
                    <a:pt x="12081" y="675"/>
                  </a:lnTo>
                  <a:lnTo>
                    <a:pt x="12324" y="567"/>
                  </a:lnTo>
                  <a:lnTo>
                    <a:pt x="12566" y="486"/>
                  </a:lnTo>
                  <a:lnTo>
                    <a:pt x="12782" y="432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402;p74">
              <a:extLst>
                <a:ext uri="{FF2B5EF4-FFF2-40B4-BE49-F238E27FC236}">
                  <a16:creationId xmlns:a16="http://schemas.microsoft.com/office/drawing/2014/main" id="{CD7FA3DD-96BE-4AA0-8600-20CA6275DEAE}"/>
                </a:ext>
              </a:extLst>
            </p:cNvPr>
            <p:cNvSpPr/>
            <p:nvPr/>
          </p:nvSpPr>
          <p:spPr>
            <a:xfrm>
              <a:off x="595361" y="4059287"/>
              <a:ext cx="824584" cy="397490"/>
            </a:xfrm>
            <a:custGeom>
              <a:avLst/>
              <a:gdLst/>
              <a:ahLst/>
              <a:cxnLst/>
              <a:rect l="l" t="t" r="r" b="b"/>
              <a:pathLst>
                <a:path w="14939" h="7201" extrusionOk="0">
                  <a:moveTo>
                    <a:pt x="13051" y="0"/>
                  </a:moveTo>
                  <a:lnTo>
                    <a:pt x="0" y="4746"/>
                  </a:lnTo>
                  <a:lnTo>
                    <a:pt x="324" y="4719"/>
                  </a:lnTo>
                  <a:lnTo>
                    <a:pt x="593" y="4746"/>
                  </a:lnTo>
                  <a:lnTo>
                    <a:pt x="836" y="4773"/>
                  </a:lnTo>
                  <a:lnTo>
                    <a:pt x="1079" y="4854"/>
                  </a:lnTo>
                  <a:lnTo>
                    <a:pt x="1321" y="4962"/>
                  </a:lnTo>
                  <a:lnTo>
                    <a:pt x="1537" y="5124"/>
                  </a:lnTo>
                  <a:lnTo>
                    <a:pt x="1753" y="5286"/>
                  </a:lnTo>
                  <a:lnTo>
                    <a:pt x="1942" y="5474"/>
                  </a:lnTo>
                  <a:lnTo>
                    <a:pt x="2103" y="5690"/>
                  </a:lnTo>
                  <a:lnTo>
                    <a:pt x="2238" y="5933"/>
                  </a:lnTo>
                  <a:lnTo>
                    <a:pt x="2346" y="6175"/>
                  </a:lnTo>
                  <a:lnTo>
                    <a:pt x="2427" y="6418"/>
                  </a:lnTo>
                  <a:lnTo>
                    <a:pt x="2454" y="6553"/>
                  </a:lnTo>
                  <a:lnTo>
                    <a:pt x="2481" y="6688"/>
                  </a:lnTo>
                  <a:lnTo>
                    <a:pt x="2508" y="6930"/>
                  </a:lnTo>
                  <a:lnTo>
                    <a:pt x="2535" y="7200"/>
                  </a:lnTo>
                  <a:lnTo>
                    <a:pt x="8737" y="4962"/>
                  </a:lnTo>
                  <a:lnTo>
                    <a:pt x="14939" y="2724"/>
                  </a:lnTo>
                  <a:lnTo>
                    <a:pt x="14939" y="2454"/>
                  </a:lnTo>
                  <a:lnTo>
                    <a:pt x="14885" y="2050"/>
                  </a:lnTo>
                  <a:lnTo>
                    <a:pt x="14885" y="1942"/>
                  </a:lnTo>
                  <a:lnTo>
                    <a:pt x="14858" y="1834"/>
                  </a:lnTo>
                  <a:lnTo>
                    <a:pt x="14804" y="1645"/>
                  </a:lnTo>
                  <a:lnTo>
                    <a:pt x="14750" y="1457"/>
                  </a:lnTo>
                  <a:lnTo>
                    <a:pt x="14669" y="1268"/>
                  </a:lnTo>
                  <a:lnTo>
                    <a:pt x="14588" y="1079"/>
                  </a:lnTo>
                  <a:lnTo>
                    <a:pt x="14480" y="917"/>
                  </a:lnTo>
                  <a:lnTo>
                    <a:pt x="14346" y="782"/>
                  </a:lnTo>
                  <a:lnTo>
                    <a:pt x="14211" y="621"/>
                  </a:lnTo>
                  <a:lnTo>
                    <a:pt x="14049" y="486"/>
                  </a:lnTo>
                  <a:lnTo>
                    <a:pt x="13860" y="378"/>
                  </a:lnTo>
                  <a:lnTo>
                    <a:pt x="13483" y="162"/>
                  </a:lnTo>
                  <a:lnTo>
                    <a:pt x="130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403;p74">
              <a:extLst>
                <a:ext uri="{FF2B5EF4-FFF2-40B4-BE49-F238E27FC236}">
                  <a16:creationId xmlns:a16="http://schemas.microsoft.com/office/drawing/2014/main" id="{F6B179C8-374A-4884-853C-0FEC3E140A39}"/>
                </a:ext>
              </a:extLst>
            </p:cNvPr>
            <p:cNvSpPr/>
            <p:nvPr/>
          </p:nvSpPr>
          <p:spPr>
            <a:xfrm>
              <a:off x="1321712" y="3295731"/>
              <a:ext cx="1491416" cy="897597"/>
            </a:xfrm>
            <a:custGeom>
              <a:avLst/>
              <a:gdLst/>
              <a:ahLst/>
              <a:cxnLst/>
              <a:rect l="l" t="t" r="r" b="b"/>
              <a:pathLst>
                <a:path w="27020" h="16261" extrusionOk="0">
                  <a:moveTo>
                    <a:pt x="26584" y="3155"/>
                  </a:moveTo>
                  <a:lnTo>
                    <a:pt x="26642" y="3317"/>
                  </a:lnTo>
                  <a:lnTo>
                    <a:pt x="26777" y="3695"/>
                  </a:lnTo>
                  <a:lnTo>
                    <a:pt x="26884" y="4072"/>
                  </a:lnTo>
                  <a:lnTo>
                    <a:pt x="26777" y="3668"/>
                  </a:lnTo>
                  <a:lnTo>
                    <a:pt x="26642" y="3290"/>
                  </a:lnTo>
                  <a:lnTo>
                    <a:pt x="26584" y="3155"/>
                  </a:lnTo>
                  <a:close/>
                  <a:moveTo>
                    <a:pt x="27019" y="5501"/>
                  </a:moveTo>
                  <a:lnTo>
                    <a:pt x="26992" y="5852"/>
                  </a:lnTo>
                  <a:lnTo>
                    <a:pt x="26965" y="6175"/>
                  </a:lnTo>
                  <a:lnTo>
                    <a:pt x="27019" y="5852"/>
                  </a:lnTo>
                  <a:lnTo>
                    <a:pt x="27019" y="5501"/>
                  </a:lnTo>
                  <a:close/>
                  <a:moveTo>
                    <a:pt x="26507" y="7739"/>
                  </a:moveTo>
                  <a:lnTo>
                    <a:pt x="26345" y="8009"/>
                  </a:lnTo>
                  <a:lnTo>
                    <a:pt x="26183" y="8306"/>
                  </a:lnTo>
                  <a:lnTo>
                    <a:pt x="26345" y="8036"/>
                  </a:lnTo>
                  <a:lnTo>
                    <a:pt x="26507" y="7739"/>
                  </a:lnTo>
                  <a:close/>
                  <a:moveTo>
                    <a:pt x="26021" y="8575"/>
                  </a:moveTo>
                  <a:lnTo>
                    <a:pt x="25806" y="8818"/>
                  </a:lnTo>
                  <a:lnTo>
                    <a:pt x="25617" y="9088"/>
                  </a:lnTo>
                  <a:lnTo>
                    <a:pt x="25806" y="8845"/>
                  </a:lnTo>
                  <a:lnTo>
                    <a:pt x="26021" y="8575"/>
                  </a:lnTo>
                  <a:close/>
                  <a:moveTo>
                    <a:pt x="23109" y="0"/>
                  </a:moveTo>
                  <a:lnTo>
                    <a:pt x="22840" y="135"/>
                  </a:lnTo>
                  <a:lnTo>
                    <a:pt x="22597" y="324"/>
                  </a:lnTo>
                  <a:lnTo>
                    <a:pt x="22435" y="459"/>
                  </a:lnTo>
                  <a:lnTo>
                    <a:pt x="22246" y="621"/>
                  </a:lnTo>
                  <a:lnTo>
                    <a:pt x="22085" y="836"/>
                  </a:lnTo>
                  <a:lnTo>
                    <a:pt x="21842" y="1295"/>
                  </a:lnTo>
                  <a:lnTo>
                    <a:pt x="21653" y="1753"/>
                  </a:lnTo>
                  <a:lnTo>
                    <a:pt x="21518" y="2238"/>
                  </a:lnTo>
                  <a:lnTo>
                    <a:pt x="21437" y="2751"/>
                  </a:lnTo>
                  <a:lnTo>
                    <a:pt x="21410" y="3236"/>
                  </a:lnTo>
                  <a:lnTo>
                    <a:pt x="21464" y="3748"/>
                  </a:lnTo>
                  <a:lnTo>
                    <a:pt x="21545" y="4234"/>
                  </a:lnTo>
                  <a:lnTo>
                    <a:pt x="21680" y="4719"/>
                  </a:lnTo>
                  <a:lnTo>
                    <a:pt x="21815" y="4773"/>
                  </a:lnTo>
                  <a:lnTo>
                    <a:pt x="21923" y="4854"/>
                  </a:lnTo>
                  <a:lnTo>
                    <a:pt x="22031" y="5016"/>
                  </a:lnTo>
                  <a:lnTo>
                    <a:pt x="22085" y="5232"/>
                  </a:lnTo>
                  <a:lnTo>
                    <a:pt x="22085" y="5420"/>
                  </a:lnTo>
                  <a:lnTo>
                    <a:pt x="22058" y="5582"/>
                  </a:lnTo>
                  <a:lnTo>
                    <a:pt x="22004" y="5690"/>
                  </a:lnTo>
                  <a:lnTo>
                    <a:pt x="21950" y="5798"/>
                  </a:lnTo>
                  <a:lnTo>
                    <a:pt x="21869" y="5852"/>
                  </a:lnTo>
                  <a:lnTo>
                    <a:pt x="21788" y="5906"/>
                  </a:lnTo>
                  <a:lnTo>
                    <a:pt x="21653" y="5960"/>
                  </a:lnTo>
                  <a:lnTo>
                    <a:pt x="0" y="13806"/>
                  </a:lnTo>
                  <a:lnTo>
                    <a:pt x="162" y="13780"/>
                  </a:lnTo>
                  <a:lnTo>
                    <a:pt x="351" y="13780"/>
                  </a:lnTo>
                  <a:lnTo>
                    <a:pt x="593" y="13806"/>
                  </a:lnTo>
                  <a:lnTo>
                    <a:pt x="836" y="13860"/>
                  </a:lnTo>
                  <a:lnTo>
                    <a:pt x="1079" y="13941"/>
                  </a:lnTo>
                  <a:lnTo>
                    <a:pt x="1321" y="14049"/>
                  </a:lnTo>
                  <a:lnTo>
                    <a:pt x="1537" y="14184"/>
                  </a:lnTo>
                  <a:lnTo>
                    <a:pt x="1753" y="14346"/>
                  </a:lnTo>
                  <a:lnTo>
                    <a:pt x="1942" y="14535"/>
                  </a:lnTo>
                  <a:lnTo>
                    <a:pt x="2103" y="14750"/>
                  </a:lnTo>
                  <a:lnTo>
                    <a:pt x="2238" y="14993"/>
                  </a:lnTo>
                  <a:lnTo>
                    <a:pt x="2346" y="15236"/>
                  </a:lnTo>
                  <a:lnTo>
                    <a:pt x="2427" y="15478"/>
                  </a:lnTo>
                  <a:lnTo>
                    <a:pt x="2454" y="15613"/>
                  </a:lnTo>
                  <a:lnTo>
                    <a:pt x="2481" y="15748"/>
                  </a:lnTo>
                  <a:lnTo>
                    <a:pt x="2535" y="15991"/>
                  </a:lnTo>
                  <a:lnTo>
                    <a:pt x="2535" y="16260"/>
                  </a:lnTo>
                  <a:lnTo>
                    <a:pt x="12674" y="12593"/>
                  </a:lnTo>
                  <a:lnTo>
                    <a:pt x="22840" y="8926"/>
                  </a:lnTo>
                  <a:lnTo>
                    <a:pt x="23298" y="8737"/>
                  </a:lnTo>
                  <a:lnTo>
                    <a:pt x="23729" y="8521"/>
                  </a:lnTo>
                  <a:lnTo>
                    <a:pt x="24134" y="8252"/>
                  </a:lnTo>
                  <a:lnTo>
                    <a:pt x="24511" y="7982"/>
                  </a:lnTo>
                  <a:lnTo>
                    <a:pt x="24862" y="7658"/>
                  </a:lnTo>
                  <a:lnTo>
                    <a:pt x="25186" y="7335"/>
                  </a:lnTo>
                  <a:lnTo>
                    <a:pt x="25482" y="6957"/>
                  </a:lnTo>
                  <a:lnTo>
                    <a:pt x="25725" y="6580"/>
                  </a:lnTo>
                  <a:lnTo>
                    <a:pt x="25941" y="6175"/>
                  </a:lnTo>
                  <a:lnTo>
                    <a:pt x="26129" y="5744"/>
                  </a:lnTo>
                  <a:lnTo>
                    <a:pt x="26291" y="5286"/>
                  </a:lnTo>
                  <a:lnTo>
                    <a:pt x="26399" y="4827"/>
                  </a:lnTo>
                  <a:lnTo>
                    <a:pt x="26480" y="4369"/>
                  </a:lnTo>
                  <a:lnTo>
                    <a:pt x="26534" y="3883"/>
                  </a:lnTo>
                  <a:lnTo>
                    <a:pt x="26507" y="3398"/>
                  </a:lnTo>
                  <a:lnTo>
                    <a:pt x="26480" y="2913"/>
                  </a:lnTo>
                  <a:lnTo>
                    <a:pt x="26584" y="3155"/>
                  </a:lnTo>
                  <a:lnTo>
                    <a:pt x="26507" y="2940"/>
                  </a:lnTo>
                  <a:lnTo>
                    <a:pt x="26318" y="2589"/>
                  </a:lnTo>
                  <a:lnTo>
                    <a:pt x="26129" y="2265"/>
                  </a:lnTo>
                  <a:lnTo>
                    <a:pt x="25887" y="1942"/>
                  </a:lnTo>
                  <a:lnTo>
                    <a:pt x="25644" y="1645"/>
                  </a:lnTo>
                  <a:lnTo>
                    <a:pt x="25401" y="1376"/>
                  </a:lnTo>
                  <a:lnTo>
                    <a:pt x="25105" y="1106"/>
                  </a:lnTo>
                  <a:lnTo>
                    <a:pt x="24808" y="863"/>
                  </a:lnTo>
                  <a:lnTo>
                    <a:pt x="24511" y="647"/>
                  </a:lnTo>
                  <a:lnTo>
                    <a:pt x="24188" y="432"/>
                  </a:lnTo>
                  <a:lnTo>
                    <a:pt x="23837" y="270"/>
                  </a:lnTo>
                  <a:lnTo>
                    <a:pt x="23487" y="108"/>
                  </a:lnTo>
                  <a:lnTo>
                    <a:pt x="231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404;p74">
              <a:extLst>
                <a:ext uri="{FF2B5EF4-FFF2-40B4-BE49-F238E27FC236}">
                  <a16:creationId xmlns:a16="http://schemas.microsoft.com/office/drawing/2014/main" id="{E60502DA-CA4F-4DE0-BA5E-FFD8C2DA6256}"/>
                </a:ext>
              </a:extLst>
            </p:cNvPr>
            <p:cNvSpPr/>
            <p:nvPr/>
          </p:nvSpPr>
          <p:spPr>
            <a:xfrm>
              <a:off x="-6" y="4322748"/>
              <a:ext cx="693602" cy="400416"/>
            </a:xfrm>
            <a:custGeom>
              <a:avLst/>
              <a:gdLst/>
              <a:ahLst/>
              <a:cxnLst/>
              <a:rect l="l" t="t" r="r" b="b"/>
              <a:pathLst>
                <a:path w="12566" h="7254" extrusionOk="0">
                  <a:moveTo>
                    <a:pt x="10678" y="0"/>
                  </a:moveTo>
                  <a:lnTo>
                    <a:pt x="0" y="3856"/>
                  </a:lnTo>
                  <a:lnTo>
                    <a:pt x="0" y="7254"/>
                  </a:lnTo>
                  <a:lnTo>
                    <a:pt x="12566" y="2724"/>
                  </a:lnTo>
                  <a:lnTo>
                    <a:pt x="12539" y="2454"/>
                  </a:lnTo>
                  <a:lnTo>
                    <a:pt x="12512" y="2023"/>
                  </a:lnTo>
                  <a:lnTo>
                    <a:pt x="12512" y="1915"/>
                  </a:lnTo>
                  <a:lnTo>
                    <a:pt x="12485" y="1834"/>
                  </a:lnTo>
                  <a:lnTo>
                    <a:pt x="12431" y="1618"/>
                  </a:lnTo>
                  <a:lnTo>
                    <a:pt x="12377" y="1429"/>
                  </a:lnTo>
                  <a:lnTo>
                    <a:pt x="12296" y="1268"/>
                  </a:lnTo>
                  <a:lnTo>
                    <a:pt x="12188" y="1079"/>
                  </a:lnTo>
                  <a:lnTo>
                    <a:pt x="12080" y="917"/>
                  </a:lnTo>
                  <a:lnTo>
                    <a:pt x="11973" y="755"/>
                  </a:lnTo>
                  <a:lnTo>
                    <a:pt x="11811" y="620"/>
                  </a:lnTo>
                  <a:lnTo>
                    <a:pt x="11649" y="486"/>
                  </a:lnTo>
                  <a:lnTo>
                    <a:pt x="11487" y="378"/>
                  </a:lnTo>
                  <a:lnTo>
                    <a:pt x="11110" y="162"/>
                  </a:lnTo>
                  <a:lnTo>
                    <a:pt x="106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405;p74">
              <a:extLst>
                <a:ext uri="{FF2B5EF4-FFF2-40B4-BE49-F238E27FC236}">
                  <a16:creationId xmlns:a16="http://schemas.microsoft.com/office/drawing/2014/main" id="{3AB79D25-9C7C-401F-A672-26EEF50F2691}"/>
                </a:ext>
              </a:extLst>
            </p:cNvPr>
            <p:cNvSpPr/>
            <p:nvPr/>
          </p:nvSpPr>
          <p:spPr>
            <a:xfrm>
              <a:off x="1422890" y="3456467"/>
              <a:ext cx="1390240" cy="854431"/>
            </a:xfrm>
            <a:custGeom>
              <a:avLst/>
              <a:gdLst/>
              <a:ahLst/>
              <a:cxnLst/>
              <a:rect l="l" t="t" r="r" b="b"/>
              <a:pathLst>
                <a:path w="25187" h="15479" extrusionOk="0">
                  <a:moveTo>
                    <a:pt x="24647" y="1"/>
                  </a:moveTo>
                  <a:lnTo>
                    <a:pt x="24674" y="486"/>
                  </a:lnTo>
                  <a:lnTo>
                    <a:pt x="24701" y="971"/>
                  </a:lnTo>
                  <a:lnTo>
                    <a:pt x="24647" y="1457"/>
                  </a:lnTo>
                  <a:lnTo>
                    <a:pt x="24566" y="1915"/>
                  </a:lnTo>
                  <a:lnTo>
                    <a:pt x="24458" y="2374"/>
                  </a:lnTo>
                  <a:lnTo>
                    <a:pt x="24296" y="2832"/>
                  </a:lnTo>
                  <a:lnTo>
                    <a:pt x="24108" y="3263"/>
                  </a:lnTo>
                  <a:lnTo>
                    <a:pt x="23892" y="3668"/>
                  </a:lnTo>
                  <a:lnTo>
                    <a:pt x="23649" y="4045"/>
                  </a:lnTo>
                  <a:lnTo>
                    <a:pt x="23353" y="4423"/>
                  </a:lnTo>
                  <a:lnTo>
                    <a:pt x="23029" y="4746"/>
                  </a:lnTo>
                  <a:lnTo>
                    <a:pt x="22678" y="5070"/>
                  </a:lnTo>
                  <a:lnTo>
                    <a:pt x="22301" y="5340"/>
                  </a:lnTo>
                  <a:lnTo>
                    <a:pt x="21896" y="5609"/>
                  </a:lnTo>
                  <a:lnTo>
                    <a:pt x="21465" y="5825"/>
                  </a:lnTo>
                  <a:lnTo>
                    <a:pt x="21007" y="6014"/>
                  </a:lnTo>
                  <a:lnTo>
                    <a:pt x="702" y="13375"/>
                  </a:lnTo>
                  <a:lnTo>
                    <a:pt x="702" y="13861"/>
                  </a:lnTo>
                  <a:lnTo>
                    <a:pt x="648" y="14130"/>
                  </a:lnTo>
                  <a:lnTo>
                    <a:pt x="594" y="14373"/>
                  </a:lnTo>
                  <a:lnTo>
                    <a:pt x="513" y="14616"/>
                  </a:lnTo>
                  <a:lnTo>
                    <a:pt x="432" y="14858"/>
                  </a:lnTo>
                  <a:lnTo>
                    <a:pt x="297" y="15101"/>
                  </a:lnTo>
                  <a:lnTo>
                    <a:pt x="136" y="15317"/>
                  </a:lnTo>
                  <a:lnTo>
                    <a:pt x="1" y="15479"/>
                  </a:lnTo>
                  <a:lnTo>
                    <a:pt x="1" y="15479"/>
                  </a:lnTo>
                  <a:lnTo>
                    <a:pt x="4396" y="13888"/>
                  </a:lnTo>
                  <a:lnTo>
                    <a:pt x="5367" y="13537"/>
                  </a:lnTo>
                  <a:lnTo>
                    <a:pt x="21492" y="7686"/>
                  </a:lnTo>
                  <a:lnTo>
                    <a:pt x="21789" y="7578"/>
                  </a:lnTo>
                  <a:lnTo>
                    <a:pt x="22058" y="7443"/>
                  </a:lnTo>
                  <a:lnTo>
                    <a:pt x="22355" y="7308"/>
                  </a:lnTo>
                  <a:lnTo>
                    <a:pt x="22598" y="7146"/>
                  </a:lnTo>
                  <a:lnTo>
                    <a:pt x="22867" y="6985"/>
                  </a:lnTo>
                  <a:lnTo>
                    <a:pt x="23110" y="6796"/>
                  </a:lnTo>
                  <a:lnTo>
                    <a:pt x="23326" y="6607"/>
                  </a:lnTo>
                  <a:lnTo>
                    <a:pt x="23541" y="6391"/>
                  </a:lnTo>
                  <a:lnTo>
                    <a:pt x="23784" y="6176"/>
                  </a:lnTo>
                  <a:lnTo>
                    <a:pt x="23973" y="5933"/>
                  </a:lnTo>
                  <a:lnTo>
                    <a:pt x="24188" y="5663"/>
                  </a:lnTo>
                  <a:lnTo>
                    <a:pt x="24350" y="5394"/>
                  </a:lnTo>
                  <a:lnTo>
                    <a:pt x="24512" y="5124"/>
                  </a:lnTo>
                  <a:lnTo>
                    <a:pt x="24674" y="4827"/>
                  </a:lnTo>
                  <a:lnTo>
                    <a:pt x="24809" y="4531"/>
                  </a:lnTo>
                  <a:lnTo>
                    <a:pt x="24917" y="4207"/>
                  </a:lnTo>
                  <a:lnTo>
                    <a:pt x="24997" y="3911"/>
                  </a:lnTo>
                  <a:lnTo>
                    <a:pt x="25078" y="3587"/>
                  </a:lnTo>
                  <a:lnTo>
                    <a:pt x="25132" y="3263"/>
                  </a:lnTo>
                  <a:lnTo>
                    <a:pt x="25159" y="2940"/>
                  </a:lnTo>
                  <a:lnTo>
                    <a:pt x="25186" y="2589"/>
                  </a:lnTo>
                  <a:lnTo>
                    <a:pt x="25186" y="2266"/>
                  </a:lnTo>
                  <a:lnTo>
                    <a:pt x="25159" y="1915"/>
                  </a:lnTo>
                  <a:lnTo>
                    <a:pt x="25132" y="1565"/>
                  </a:lnTo>
                  <a:lnTo>
                    <a:pt x="25051" y="1160"/>
                  </a:lnTo>
                  <a:lnTo>
                    <a:pt x="24944" y="756"/>
                  </a:lnTo>
                  <a:lnTo>
                    <a:pt x="24809" y="378"/>
                  </a:lnTo>
                  <a:lnTo>
                    <a:pt x="24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406;p74">
              <a:extLst>
                <a:ext uri="{FF2B5EF4-FFF2-40B4-BE49-F238E27FC236}">
                  <a16:creationId xmlns:a16="http://schemas.microsoft.com/office/drawing/2014/main" id="{573DC327-E570-4694-A3FA-F7519835DAEF}"/>
                </a:ext>
              </a:extLst>
            </p:cNvPr>
            <p:cNvSpPr/>
            <p:nvPr/>
          </p:nvSpPr>
          <p:spPr>
            <a:xfrm>
              <a:off x="695049" y="4209591"/>
              <a:ext cx="724899" cy="364757"/>
            </a:xfrm>
            <a:custGeom>
              <a:avLst/>
              <a:gdLst/>
              <a:ahLst/>
              <a:cxnLst/>
              <a:rect l="l" t="t" r="r" b="b"/>
              <a:pathLst>
                <a:path w="13133" h="6608" extrusionOk="0">
                  <a:moveTo>
                    <a:pt x="13133" y="1"/>
                  </a:moveTo>
                  <a:lnTo>
                    <a:pt x="729" y="4477"/>
                  </a:lnTo>
                  <a:lnTo>
                    <a:pt x="702" y="4989"/>
                  </a:lnTo>
                  <a:lnTo>
                    <a:pt x="675" y="5232"/>
                  </a:lnTo>
                  <a:lnTo>
                    <a:pt x="621" y="5502"/>
                  </a:lnTo>
                  <a:lnTo>
                    <a:pt x="540" y="5745"/>
                  </a:lnTo>
                  <a:lnTo>
                    <a:pt x="432" y="5987"/>
                  </a:lnTo>
                  <a:lnTo>
                    <a:pt x="297" y="6230"/>
                  </a:lnTo>
                  <a:lnTo>
                    <a:pt x="163" y="6446"/>
                  </a:lnTo>
                  <a:lnTo>
                    <a:pt x="1" y="6607"/>
                  </a:lnTo>
                  <a:lnTo>
                    <a:pt x="1888" y="5933"/>
                  </a:lnTo>
                  <a:lnTo>
                    <a:pt x="2859" y="5583"/>
                  </a:lnTo>
                  <a:lnTo>
                    <a:pt x="11515" y="2428"/>
                  </a:lnTo>
                  <a:lnTo>
                    <a:pt x="11731" y="2347"/>
                  </a:lnTo>
                  <a:lnTo>
                    <a:pt x="11946" y="2239"/>
                  </a:lnTo>
                  <a:lnTo>
                    <a:pt x="12135" y="2104"/>
                  </a:lnTo>
                  <a:lnTo>
                    <a:pt x="12297" y="1969"/>
                  </a:lnTo>
                  <a:lnTo>
                    <a:pt x="12459" y="1835"/>
                  </a:lnTo>
                  <a:lnTo>
                    <a:pt x="12593" y="1673"/>
                  </a:lnTo>
                  <a:lnTo>
                    <a:pt x="12728" y="1511"/>
                  </a:lnTo>
                  <a:lnTo>
                    <a:pt x="12836" y="1349"/>
                  </a:lnTo>
                  <a:lnTo>
                    <a:pt x="12971" y="1026"/>
                  </a:lnTo>
                  <a:lnTo>
                    <a:pt x="13052" y="702"/>
                  </a:lnTo>
                  <a:lnTo>
                    <a:pt x="13106" y="351"/>
                  </a:lnTo>
                  <a:lnTo>
                    <a:pt x="13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407;p74">
              <a:extLst>
                <a:ext uri="{FF2B5EF4-FFF2-40B4-BE49-F238E27FC236}">
                  <a16:creationId xmlns:a16="http://schemas.microsoft.com/office/drawing/2014/main" id="{FB96B863-A859-4BEC-8EFF-01B3B6DDE6B3}"/>
                </a:ext>
              </a:extLst>
            </p:cNvPr>
            <p:cNvSpPr/>
            <p:nvPr/>
          </p:nvSpPr>
          <p:spPr>
            <a:xfrm>
              <a:off x="-6" y="4473053"/>
              <a:ext cx="693602" cy="352834"/>
            </a:xfrm>
            <a:custGeom>
              <a:avLst/>
              <a:gdLst/>
              <a:ahLst/>
              <a:cxnLst/>
              <a:rect l="l" t="t" r="r" b="b"/>
              <a:pathLst>
                <a:path w="12566" h="6392" extrusionOk="0">
                  <a:moveTo>
                    <a:pt x="12566" y="1"/>
                  </a:moveTo>
                  <a:lnTo>
                    <a:pt x="0" y="4531"/>
                  </a:lnTo>
                  <a:lnTo>
                    <a:pt x="0" y="6392"/>
                  </a:lnTo>
                  <a:lnTo>
                    <a:pt x="10948" y="2428"/>
                  </a:lnTo>
                  <a:lnTo>
                    <a:pt x="11164" y="2320"/>
                  </a:lnTo>
                  <a:lnTo>
                    <a:pt x="11352" y="2212"/>
                  </a:lnTo>
                  <a:lnTo>
                    <a:pt x="11541" y="2104"/>
                  </a:lnTo>
                  <a:lnTo>
                    <a:pt x="11730" y="1969"/>
                  </a:lnTo>
                  <a:lnTo>
                    <a:pt x="11892" y="1834"/>
                  </a:lnTo>
                  <a:lnTo>
                    <a:pt x="12026" y="1673"/>
                  </a:lnTo>
                  <a:lnTo>
                    <a:pt x="12134" y="1511"/>
                  </a:lnTo>
                  <a:lnTo>
                    <a:pt x="12242" y="1322"/>
                  </a:lnTo>
                  <a:lnTo>
                    <a:pt x="12377" y="1025"/>
                  </a:lnTo>
                  <a:lnTo>
                    <a:pt x="12485" y="702"/>
                  </a:lnTo>
                  <a:lnTo>
                    <a:pt x="12539" y="351"/>
                  </a:lnTo>
                  <a:lnTo>
                    <a:pt x="125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408;p74">
              <a:extLst>
                <a:ext uri="{FF2B5EF4-FFF2-40B4-BE49-F238E27FC236}">
                  <a16:creationId xmlns:a16="http://schemas.microsoft.com/office/drawing/2014/main" id="{CBFA3CA3-3C74-4D31-B7FB-EB0F437C47EA}"/>
                </a:ext>
              </a:extLst>
            </p:cNvPr>
            <p:cNvSpPr/>
            <p:nvPr/>
          </p:nvSpPr>
          <p:spPr>
            <a:xfrm>
              <a:off x="1988505" y="3262998"/>
              <a:ext cx="144450" cy="279860"/>
            </a:xfrm>
            <a:custGeom>
              <a:avLst/>
              <a:gdLst/>
              <a:ahLst/>
              <a:cxnLst/>
              <a:rect l="l" t="t" r="r" b="b"/>
              <a:pathLst>
                <a:path w="2617" h="5070" extrusionOk="0">
                  <a:moveTo>
                    <a:pt x="2158" y="0"/>
                  </a:moveTo>
                  <a:lnTo>
                    <a:pt x="1888" y="27"/>
                  </a:lnTo>
                  <a:lnTo>
                    <a:pt x="1672" y="81"/>
                  </a:lnTo>
                  <a:lnTo>
                    <a:pt x="1430" y="162"/>
                  </a:lnTo>
                  <a:lnTo>
                    <a:pt x="1187" y="270"/>
                  </a:lnTo>
                  <a:lnTo>
                    <a:pt x="971" y="405"/>
                  </a:lnTo>
                  <a:lnTo>
                    <a:pt x="782" y="593"/>
                  </a:lnTo>
                  <a:lnTo>
                    <a:pt x="594" y="782"/>
                  </a:lnTo>
                  <a:lnTo>
                    <a:pt x="432" y="998"/>
                  </a:lnTo>
                  <a:lnTo>
                    <a:pt x="324" y="1214"/>
                  </a:lnTo>
                  <a:lnTo>
                    <a:pt x="216" y="1456"/>
                  </a:lnTo>
                  <a:lnTo>
                    <a:pt x="135" y="1699"/>
                  </a:lnTo>
                  <a:lnTo>
                    <a:pt x="54" y="1942"/>
                  </a:lnTo>
                  <a:lnTo>
                    <a:pt x="27" y="2211"/>
                  </a:lnTo>
                  <a:lnTo>
                    <a:pt x="0" y="2454"/>
                  </a:lnTo>
                  <a:lnTo>
                    <a:pt x="0" y="2697"/>
                  </a:lnTo>
                  <a:lnTo>
                    <a:pt x="0" y="2966"/>
                  </a:lnTo>
                  <a:lnTo>
                    <a:pt x="27" y="3101"/>
                  </a:lnTo>
                  <a:lnTo>
                    <a:pt x="54" y="3209"/>
                  </a:lnTo>
                  <a:lnTo>
                    <a:pt x="108" y="3479"/>
                  </a:lnTo>
                  <a:lnTo>
                    <a:pt x="189" y="3721"/>
                  </a:lnTo>
                  <a:lnTo>
                    <a:pt x="297" y="3964"/>
                  </a:lnTo>
                  <a:lnTo>
                    <a:pt x="459" y="4180"/>
                  </a:lnTo>
                  <a:lnTo>
                    <a:pt x="621" y="4395"/>
                  </a:lnTo>
                  <a:lnTo>
                    <a:pt x="809" y="4584"/>
                  </a:lnTo>
                  <a:lnTo>
                    <a:pt x="1025" y="4719"/>
                  </a:lnTo>
                  <a:lnTo>
                    <a:pt x="1241" y="4854"/>
                  </a:lnTo>
                  <a:lnTo>
                    <a:pt x="1484" y="4935"/>
                  </a:lnTo>
                  <a:lnTo>
                    <a:pt x="1511" y="4962"/>
                  </a:lnTo>
                  <a:lnTo>
                    <a:pt x="1726" y="5016"/>
                  </a:lnTo>
                  <a:lnTo>
                    <a:pt x="1969" y="5043"/>
                  </a:lnTo>
                  <a:lnTo>
                    <a:pt x="2212" y="5070"/>
                  </a:lnTo>
                  <a:lnTo>
                    <a:pt x="2427" y="5043"/>
                  </a:lnTo>
                  <a:lnTo>
                    <a:pt x="2293" y="4989"/>
                  </a:lnTo>
                  <a:lnTo>
                    <a:pt x="1915" y="4800"/>
                  </a:lnTo>
                  <a:lnTo>
                    <a:pt x="1591" y="4557"/>
                  </a:lnTo>
                  <a:lnTo>
                    <a:pt x="1295" y="4315"/>
                  </a:lnTo>
                  <a:lnTo>
                    <a:pt x="1187" y="4180"/>
                  </a:lnTo>
                  <a:lnTo>
                    <a:pt x="1079" y="4018"/>
                  </a:lnTo>
                  <a:lnTo>
                    <a:pt x="971" y="3856"/>
                  </a:lnTo>
                  <a:lnTo>
                    <a:pt x="890" y="3667"/>
                  </a:lnTo>
                  <a:lnTo>
                    <a:pt x="836" y="3506"/>
                  </a:lnTo>
                  <a:lnTo>
                    <a:pt x="782" y="3290"/>
                  </a:lnTo>
                  <a:lnTo>
                    <a:pt x="756" y="3101"/>
                  </a:lnTo>
                  <a:lnTo>
                    <a:pt x="756" y="2912"/>
                  </a:lnTo>
                  <a:lnTo>
                    <a:pt x="756" y="2508"/>
                  </a:lnTo>
                  <a:lnTo>
                    <a:pt x="809" y="2076"/>
                  </a:lnTo>
                  <a:lnTo>
                    <a:pt x="890" y="1699"/>
                  </a:lnTo>
                  <a:lnTo>
                    <a:pt x="1025" y="1321"/>
                  </a:lnTo>
                  <a:lnTo>
                    <a:pt x="1106" y="1133"/>
                  </a:lnTo>
                  <a:lnTo>
                    <a:pt x="1214" y="971"/>
                  </a:lnTo>
                  <a:lnTo>
                    <a:pt x="1349" y="809"/>
                  </a:lnTo>
                  <a:lnTo>
                    <a:pt x="1484" y="674"/>
                  </a:lnTo>
                  <a:lnTo>
                    <a:pt x="1618" y="539"/>
                  </a:lnTo>
                  <a:lnTo>
                    <a:pt x="1807" y="405"/>
                  </a:lnTo>
                  <a:lnTo>
                    <a:pt x="1969" y="297"/>
                  </a:lnTo>
                  <a:lnTo>
                    <a:pt x="2185" y="216"/>
                  </a:lnTo>
                  <a:lnTo>
                    <a:pt x="2373" y="135"/>
                  </a:lnTo>
                  <a:lnTo>
                    <a:pt x="2589" y="54"/>
                  </a:lnTo>
                  <a:lnTo>
                    <a:pt x="2616" y="5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409;p74">
              <a:extLst>
                <a:ext uri="{FF2B5EF4-FFF2-40B4-BE49-F238E27FC236}">
                  <a16:creationId xmlns:a16="http://schemas.microsoft.com/office/drawing/2014/main" id="{C6238AAB-BA36-462B-97B9-CC1B2E1015A0}"/>
                </a:ext>
              </a:extLst>
            </p:cNvPr>
            <p:cNvSpPr/>
            <p:nvPr/>
          </p:nvSpPr>
          <p:spPr>
            <a:xfrm>
              <a:off x="1345503" y="3237662"/>
              <a:ext cx="144450" cy="279916"/>
            </a:xfrm>
            <a:custGeom>
              <a:avLst/>
              <a:gdLst/>
              <a:ahLst/>
              <a:cxnLst/>
              <a:rect l="l" t="t" r="r" b="b"/>
              <a:pathLst>
                <a:path w="2617" h="5071" extrusionOk="0">
                  <a:moveTo>
                    <a:pt x="2158" y="1"/>
                  </a:moveTo>
                  <a:lnTo>
                    <a:pt x="1915" y="28"/>
                  </a:lnTo>
                  <a:lnTo>
                    <a:pt x="1672" y="82"/>
                  </a:lnTo>
                  <a:lnTo>
                    <a:pt x="1430" y="162"/>
                  </a:lnTo>
                  <a:lnTo>
                    <a:pt x="1187" y="270"/>
                  </a:lnTo>
                  <a:lnTo>
                    <a:pt x="971" y="405"/>
                  </a:lnTo>
                  <a:lnTo>
                    <a:pt x="783" y="594"/>
                  </a:lnTo>
                  <a:lnTo>
                    <a:pt x="594" y="783"/>
                  </a:lnTo>
                  <a:lnTo>
                    <a:pt x="432" y="998"/>
                  </a:lnTo>
                  <a:lnTo>
                    <a:pt x="324" y="1214"/>
                  </a:lnTo>
                  <a:lnTo>
                    <a:pt x="216" y="1457"/>
                  </a:lnTo>
                  <a:lnTo>
                    <a:pt x="135" y="1699"/>
                  </a:lnTo>
                  <a:lnTo>
                    <a:pt x="81" y="1942"/>
                  </a:lnTo>
                  <a:lnTo>
                    <a:pt x="27" y="2212"/>
                  </a:lnTo>
                  <a:lnTo>
                    <a:pt x="1" y="2455"/>
                  </a:lnTo>
                  <a:lnTo>
                    <a:pt x="1" y="2697"/>
                  </a:lnTo>
                  <a:lnTo>
                    <a:pt x="1" y="2967"/>
                  </a:lnTo>
                  <a:lnTo>
                    <a:pt x="27" y="3102"/>
                  </a:lnTo>
                  <a:lnTo>
                    <a:pt x="54" y="3210"/>
                  </a:lnTo>
                  <a:lnTo>
                    <a:pt x="108" y="3479"/>
                  </a:lnTo>
                  <a:lnTo>
                    <a:pt x="189" y="3722"/>
                  </a:lnTo>
                  <a:lnTo>
                    <a:pt x="297" y="3965"/>
                  </a:lnTo>
                  <a:lnTo>
                    <a:pt x="459" y="4180"/>
                  </a:lnTo>
                  <a:lnTo>
                    <a:pt x="621" y="4396"/>
                  </a:lnTo>
                  <a:lnTo>
                    <a:pt x="809" y="4585"/>
                  </a:lnTo>
                  <a:lnTo>
                    <a:pt x="1025" y="4720"/>
                  </a:lnTo>
                  <a:lnTo>
                    <a:pt x="1241" y="4854"/>
                  </a:lnTo>
                  <a:lnTo>
                    <a:pt x="1484" y="4935"/>
                  </a:lnTo>
                  <a:lnTo>
                    <a:pt x="1726" y="5016"/>
                  </a:lnTo>
                  <a:lnTo>
                    <a:pt x="1969" y="5043"/>
                  </a:lnTo>
                  <a:lnTo>
                    <a:pt x="2212" y="5070"/>
                  </a:lnTo>
                  <a:lnTo>
                    <a:pt x="2427" y="5043"/>
                  </a:lnTo>
                  <a:lnTo>
                    <a:pt x="2266" y="4962"/>
                  </a:lnTo>
                  <a:lnTo>
                    <a:pt x="1915" y="4774"/>
                  </a:lnTo>
                  <a:lnTo>
                    <a:pt x="1591" y="4558"/>
                  </a:lnTo>
                  <a:lnTo>
                    <a:pt x="1295" y="4315"/>
                  </a:lnTo>
                  <a:lnTo>
                    <a:pt x="1187" y="4153"/>
                  </a:lnTo>
                  <a:lnTo>
                    <a:pt x="1079" y="4019"/>
                  </a:lnTo>
                  <a:lnTo>
                    <a:pt x="971" y="3857"/>
                  </a:lnTo>
                  <a:lnTo>
                    <a:pt x="917" y="3668"/>
                  </a:lnTo>
                  <a:lnTo>
                    <a:pt x="836" y="3479"/>
                  </a:lnTo>
                  <a:lnTo>
                    <a:pt x="809" y="3290"/>
                  </a:lnTo>
                  <a:lnTo>
                    <a:pt x="756" y="3102"/>
                  </a:lnTo>
                  <a:lnTo>
                    <a:pt x="756" y="2913"/>
                  </a:lnTo>
                  <a:lnTo>
                    <a:pt x="756" y="2508"/>
                  </a:lnTo>
                  <a:lnTo>
                    <a:pt x="809" y="2077"/>
                  </a:lnTo>
                  <a:lnTo>
                    <a:pt x="890" y="1699"/>
                  </a:lnTo>
                  <a:lnTo>
                    <a:pt x="1025" y="1322"/>
                  </a:lnTo>
                  <a:lnTo>
                    <a:pt x="1106" y="1133"/>
                  </a:lnTo>
                  <a:lnTo>
                    <a:pt x="1214" y="971"/>
                  </a:lnTo>
                  <a:lnTo>
                    <a:pt x="1349" y="810"/>
                  </a:lnTo>
                  <a:lnTo>
                    <a:pt x="1484" y="675"/>
                  </a:lnTo>
                  <a:lnTo>
                    <a:pt x="1645" y="540"/>
                  </a:lnTo>
                  <a:lnTo>
                    <a:pt x="1807" y="405"/>
                  </a:lnTo>
                  <a:lnTo>
                    <a:pt x="1996" y="297"/>
                  </a:lnTo>
                  <a:lnTo>
                    <a:pt x="2185" y="216"/>
                  </a:lnTo>
                  <a:lnTo>
                    <a:pt x="2400" y="109"/>
                  </a:lnTo>
                  <a:lnTo>
                    <a:pt x="2616" y="55"/>
                  </a:lnTo>
                  <a:lnTo>
                    <a:pt x="2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410;p74">
              <a:extLst>
                <a:ext uri="{FF2B5EF4-FFF2-40B4-BE49-F238E27FC236}">
                  <a16:creationId xmlns:a16="http://schemas.microsoft.com/office/drawing/2014/main" id="{60FFE644-A7FE-4176-8C0D-18D33A62D3A7}"/>
                </a:ext>
              </a:extLst>
            </p:cNvPr>
            <p:cNvSpPr/>
            <p:nvPr/>
          </p:nvSpPr>
          <p:spPr>
            <a:xfrm>
              <a:off x="1314261" y="4056307"/>
              <a:ext cx="147375" cy="288803"/>
            </a:xfrm>
            <a:custGeom>
              <a:avLst/>
              <a:gdLst/>
              <a:ahLst/>
              <a:cxnLst/>
              <a:rect l="l" t="t" r="r" b="b"/>
              <a:pathLst>
                <a:path w="2670" h="5232" extrusionOk="0">
                  <a:moveTo>
                    <a:pt x="297" y="1"/>
                  </a:moveTo>
                  <a:lnTo>
                    <a:pt x="135" y="27"/>
                  </a:lnTo>
                  <a:lnTo>
                    <a:pt x="0" y="54"/>
                  </a:lnTo>
                  <a:lnTo>
                    <a:pt x="27" y="54"/>
                  </a:lnTo>
                  <a:lnTo>
                    <a:pt x="459" y="216"/>
                  </a:lnTo>
                  <a:lnTo>
                    <a:pt x="836" y="432"/>
                  </a:lnTo>
                  <a:lnTo>
                    <a:pt x="1025" y="540"/>
                  </a:lnTo>
                  <a:lnTo>
                    <a:pt x="1187" y="675"/>
                  </a:lnTo>
                  <a:lnTo>
                    <a:pt x="1322" y="836"/>
                  </a:lnTo>
                  <a:lnTo>
                    <a:pt x="1456" y="971"/>
                  </a:lnTo>
                  <a:lnTo>
                    <a:pt x="1564" y="1133"/>
                  </a:lnTo>
                  <a:lnTo>
                    <a:pt x="1645" y="1322"/>
                  </a:lnTo>
                  <a:lnTo>
                    <a:pt x="1726" y="1511"/>
                  </a:lnTo>
                  <a:lnTo>
                    <a:pt x="1780" y="1699"/>
                  </a:lnTo>
                  <a:lnTo>
                    <a:pt x="1834" y="1888"/>
                  </a:lnTo>
                  <a:lnTo>
                    <a:pt x="1861" y="1996"/>
                  </a:lnTo>
                  <a:lnTo>
                    <a:pt x="1861" y="2104"/>
                  </a:lnTo>
                  <a:lnTo>
                    <a:pt x="1915" y="2508"/>
                  </a:lnTo>
                  <a:lnTo>
                    <a:pt x="1915" y="2778"/>
                  </a:lnTo>
                  <a:lnTo>
                    <a:pt x="1888" y="3128"/>
                  </a:lnTo>
                  <a:lnTo>
                    <a:pt x="1834" y="3479"/>
                  </a:lnTo>
                  <a:lnTo>
                    <a:pt x="1753" y="3803"/>
                  </a:lnTo>
                  <a:lnTo>
                    <a:pt x="1618" y="4126"/>
                  </a:lnTo>
                  <a:lnTo>
                    <a:pt x="1510" y="4288"/>
                  </a:lnTo>
                  <a:lnTo>
                    <a:pt x="1375" y="4450"/>
                  </a:lnTo>
                  <a:lnTo>
                    <a:pt x="1241" y="4612"/>
                  </a:lnTo>
                  <a:lnTo>
                    <a:pt x="1079" y="4746"/>
                  </a:lnTo>
                  <a:lnTo>
                    <a:pt x="917" y="4881"/>
                  </a:lnTo>
                  <a:lnTo>
                    <a:pt x="728" y="5016"/>
                  </a:lnTo>
                  <a:lnTo>
                    <a:pt x="513" y="5124"/>
                  </a:lnTo>
                  <a:lnTo>
                    <a:pt x="297" y="5205"/>
                  </a:lnTo>
                  <a:lnTo>
                    <a:pt x="540" y="5232"/>
                  </a:lnTo>
                  <a:lnTo>
                    <a:pt x="782" y="5205"/>
                  </a:lnTo>
                  <a:lnTo>
                    <a:pt x="1025" y="5151"/>
                  </a:lnTo>
                  <a:lnTo>
                    <a:pt x="1268" y="5070"/>
                  </a:lnTo>
                  <a:lnTo>
                    <a:pt x="1456" y="4989"/>
                  </a:lnTo>
                  <a:lnTo>
                    <a:pt x="1645" y="4881"/>
                  </a:lnTo>
                  <a:lnTo>
                    <a:pt x="1807" y="4746"/>
                  </a:lnTo>
                  <a:lnTo>
                    <a:pt x="1969" y="4612"/>
                  </a:lnTo>
                  <a:lnTo>
                    <a:pt x="2104" y="4450"/>
                  </a:lnTo>
                  <a:lnTo>
                    <a:pt x="2265" y="4234"/>
                  </a:lnTo>
                  <a:lnTo>
                    <a:pt x="2400" y="3991"/>
                  </a:lnTo>
                  <a:lnTo>
                    <a:pt x="2481" y="3749"/>
                  </a:lnTo>
                  <a:lnTo>
                    <a:pt x="2562" y="3506"/>
                  </a:lnTo>
                  <a:lnTo>
                    <a:pt x="2616" y="3263"/>
                  </a:lnTo>
                  <a:lnTo>
                    <a:pt x="2670" y="2994"/>
                  </a:lnTo>
                  <a:lnTo>
                    <a:pt x="2670" y="2508"/>
                  </a:lnTo>
                  <a:lnTo>
                    <a:pt x="2670" y="2239"/>
                  </a:lnTo>
                  <a:lnTo>
                    <a:pt x="2616" y="1969"/>
                  </a:lnTo>
                  <a:lnTo>
                    <a:pt x="2589" y="1834"/>
                  </a:lnTo>
                  <a:lnTo>
                    <a:pt x="2562" y="1699"/>
                  </a:lnTo>
                  <a:lnTo>
                    <a:pt x="2481" y="1457"/>
                  </a:lnTo>
                  <a:lnTo>
                    <a:pt x="2373" y="1214"/>
                  </a:lnTo>
                  <a:lnTo>
                    <a:pt x="2238" y="971"/>
                  </a:lnTo>
                  <a:lnTo>
                    <a:pt x="2077" y="756"/>
                  </a:lnTo>
                  <a:lnTo>
                    <a:pt x="1888" y="567"/>
                  </a:lnTo>
                  <a:lnTo>
                    <a:pt x="1672" y="405"/>
                  </a:lnTo>
                  <a:lnTo>
                    <a:pt x="1456" y="270"/>
                  </a:lnTo>
                  <a:lnTo>
                    <a:pt x="1214" y="162"/>
                  </a:lnTo>
                  <a:lnTo>
                    <a:pt x="971" y="81"/>
                  </a:lnTo>
                  <a:lnTo>
                    <a:pt x="728" y="27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411;p74">
              <a:extLst>
                <a:ext uri="{FF2B5EF4-FFF2-40B4-BE49-F238E27FC236}">
                  <a16:creationId xmlns:a16="http://schemas.microsoft.com/office/drawing/2014/main" id="{FC492D9F-13CC-45FA-8BDA-03984A0BF8C8}"/>
                </a:ext>
              </a:extLst>
            </p:cNvPr>
            <p:cNvSpPr/>
            <p:nvPr/>
          </p:nvSpPr>
          <p:spPr>
            <a:xfrm>
              <a:off x="586419" y="4319767"/>
              <a:ext cx="148866" cy="288803"/>
            </a:xfrm>
            <a:custGeom>
              <a:avLst/>
              <a:gdLst/>
              <a:ahLst/>
              <a:cxnLst/>
              <a:rect l="l" t="t" r="r" b="b"/>
              <a:pathLst>
                <a:path w="2697" h="5232" extrusionOk="0">
                  <a:moveTo>
                    <a:pt x="486" y="0"/>
                  </a:moveTo>
                  <a:lnTo>
                    <a:pt x="162" y="27"/>
                  </a:lnTo>
                  <a:lnTo>
                    <a:pt x="0" y="54"/>
                  </a:lnTo>
                  <a:lnTo>
                    <a:pt x="54" y="54"/>
                  </a:lnTo>
                  <a:lnTo>
                    <a:pt x="486" y="216"/>
                  </a:lnTo>
                  <a:lnTo>
                    <a:pt x="863" y="432"/>
                  </a:lnTo>
                  <a:lnTo>
                    <a:pt x="1025" y="540"/>
                  </a:lnTo>
                  <a:lnTo>
                    <a:pt x="1187" y="674"/>
                  </a:lnTo>
                  <a:lnTo>
                    <a:pt x="1349" y="809"/>
                  </a:lnTo>
                  <a:lnTo>
                    <a:pt x="1456" y="971"/>
                  </a:lnTo>
                  <a:lnTo>
                    <a:pt x="1564" y="1133"/>
                  </a:lnTo>
                  <a:lnTo>
                    <a:pt x="1672" y="1322"/>
                  </a:lnTo>
                  <a:lnTo>
                    <a:pt x="1753" y="1483"/>
                  </a:lnTo>
                  <a:lnTo>
                    <a:pt x="1807" y="1672"/>
                  </a:lnTo>
                  <a:lnTo>
                    <a:pt x="1861" y="1888"/>
                  </a:lnTo>
                  <a:lnTo>
                    <a:pt x="1888" y="1969"/>
                  </a:lnTo>
                  <a:lnTo>
                    <a:pt x="1888" y="2077"/>
                  </a:lnTo>
                  <a:lnTo>
                    <a:pt x="1915" y="2508"/>
                  </a:lnTo>
                  <a:lnTo>
                    <a:pt x="1942" y="2778"/>
                  </a:lnTo>
                  <a:lnTo>
                    <a:pt x="1915" y="3128"/>
                  </a:lnTo>
                  <a:lnTo>
                    <a:pt x="1861" y="3479"/>
                  </a:lnTo>
                  <a:lnTo>
                    <a:pt x="1753" y="3802"/>
                  </a:lnTo>
                  <a:lnTo>
                    <a:pt x="1618" y="4099"/>
                  </a:lnTo>
                  <a:lnTo>
                    <a:pt x="1510" y="4288"/>
                  </a:lnTo>
                  <a:lnTo>
                    <a:pt x="1402" y="4450"/>
                  </a:lnTo>
                  <a:lnTo>
                    <a:pt x="1268" y="4611"/>
                  </a:lnTo>
                  <a:lnTo>
                    <a:pt x="1106" y="4746"/>
                  </a:lnTo>
                  <a:lnTo>
                    <a:pt x="917" y="4881"/>
                  </a:lnTo>
                  <a:lnTo>
                    <a:pt x="728" y="4989"/>
                  </a:lnTo>
                  <a:lnTo>
                    <a:pt x="540" y="5097"/>
                  </a:lnTo>
                  <a:lnTo>
                    <a:pt x="324" y="5205"/>
                  </a:lnTo>
                  <a:lnTo>
                    <a:pt x="567" y="5232"/>
                  </a:lnTo>
                  <a:lnTo>
                    <a:pt x="809" y="5205"/>
                  </a:lnTo>
                  <a:lnTo>
                    <a:pt x="1052" y="5151"/>
                  </a:lnTo>
                  <a:lnTo>
                    <a:pt x="1295" y="5070"/>
                  </a:lnTo>
                  <a:lnTo>
                    <a:pt x="1483" y="4989"/>
                  </a:lnTo>
                  <a:lnTo>
                    <a:pt x="1645" y="4881"/>
                  </a:lnTo>
                  <a:lnTo>
                    <a:pt x="1834" y="4746"/>
                  </a:lnTo>
                  <a:lnTo>
                    <a:pt x="1969" y="4611"/>
                  </a:lnTo>
                  <a:lnTo>
                    <a:pt x="2131" y="4450"/>
                  </a:lnTo>
                  <a:lnTo>
                    <a:pt x="2265" y="4234"/>
                  </a:lnTo>
                  <a:lnTo>
                    <a:pt x="2400" y="3991"/>
                  </a:lnTo>
                  <a:lnTo>
                    <a:pt x="2508" y="3749"/>
                  </a:lnTo>
                  <a:lnTo>
                    <a:pt x="2589" y="3506"/>
                  </a:lnTo>
                  <a:lnTo>
                    <a:pt x="2643" y="3236"/>
                  </a:lnTo>
                  <a:lnTo>
                    <a:pt x="2670" y="2993"/>
                  </a:lnTo>
                  <a:lnTo>
                    <a:pt x="2697" y="2481"/>
                  </a:lnTo>
                  <a:lnTo>
                    <a:pt x="2670" y="2211"/>
                  </a:lnTo>
                  <a:lnTo>
                    <a:pt x="2643" y="1969"/>
                  </a:lnTo>
                  <a:lnTo>
                    <a:pt x="2616" y="1834"/>
                  </a:lnTo>
                  <a:lnTo>
                    <a:pt x="2589" y="1699"/>
                  </a:lnTo>
                  <a:lnTo>
                    <a:pt x="2508" y="1456"/>
                  </a:lnTo>
                  <a:lnTo>
                    <a:pt x="2400" y="1214"/>
                  </a:lnTo>
                  <a:lnTo>
                    <a:pt x="2265" y="971"/>
                  </a:lnTo>
                  <a:lnTo>
                    <a:pt x="2104" y="755"/>
                  </a:lnTo>
                  <a:lnTo>
                    <a:pt x="1915" y="567"/>
                  </a:lnTo>
                  <a:lnTo>
                    <a:pt x="1699" y="405"/>
                  </a:lnTo>
                  <a:lnTo>
                    <a:pt x="1483" y="243"/>
                  </a:lnTo>
                  <a:lnTo>
                    <a:pt x="1241" y="135"/>
                  </a:lnTo>
                  <a:lnTo>
                    <a:pt x="998" y="54"/>
                  </a:lnTo>
                  <a:lnTo>
                    <a:pt x="755" y="27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412;p74">
              <a:extLst>
                <a:ext uri="{FF2B5EF4-FFF2-40B4-BE49-F238E27FC236}">
                  <a16:creationId xmlns:a16="http://schemas.microsoft.com/office/drawing/2014/main" id="{68ABF492-EF8A-438F-8C8C-CAA19263ABC7}"/>
                </a:ext>
              </a:extLst>
            </p:cNvPr>
            <p:cNvSpPr/>
            <p:nvPr/>
          </p:nvSpPr>
          <p:spPr>
            <a:xfrm>
              <a:off x="660826" y="3206419"/>
              <a:ext cx="144450" cy="279860"/>
            </a:xfrm>
            <a:custGeom>
              <a:avLst/>
              <a:gdLst/>
              <a:ahLst/>
              <a:cxnLst/>
              <a:rect l="l" t="t" r="r" b="b"/>
              <a:pathLst>
                <a:path w="2617" h="5070" extrusionOk="0">
                  <a:moveTo>
                    <a:pt x="2131" y="0"/>
                  </a:moveTo>
                  <a:lnTo>
                    <a:pt x="1915" y="27"/>
                  </a:lnTo>
                  <a:lnTo>
                    <a:pt x="1672" y="81"/>
                  </a:lnTo>
                  <a:lnTo>
                    <a:pt x="1645" y="81"/>
                  </a:lnTo>
                  <a:lnTo>
                    <a:pt x="1403" y="162"/>
                  </a:lnTo>
                  <a:lnTo>
                    <a:pt x="1187" y="270"/>
                  </a:lnTo>
                  <a:lnTo>
                    <a:pt x="971" y="432"/>
                  </a:lnTo>
                  <a:lnTo>
                    <a:pt x="756" y="594"/>
                  </a:lnTo>
                  <a:lnTo>
                    <a:pt x="594" y="782"/>
                  </a:lnTo>
                  <a:lnTo>
                    <a:pt x="432" y="998"/>
                  </a:lnTo>
                  <a:lnTo>
                    <a:pt x="297" y="1241"/>
                  </a:lnTo>
                  <a:lnTo>
                    <a:pt x="189" y="1484"/>
                  </a:lnTo>
                  <a:lnTo>
                    <a:pt x="108" y="1726"/>
                  </a:lnTo>
                  <a:lnTo>
                    <a:pt x="54" y="1969"/>
                  </a:lnTo>
                  <a:lnTo>
                    <a:pt x="28" y="2212"/>
                  </a:lnTo>
                  <a:lnTo>
                    <a:pt x="1" y="2454"/>
                  </a:lnTo>
                  <a:lnTo>
                    <a:pt x="1" y="2724"/>
                  </a:lnTo>
                  <a:lnTo>
                    <a:pt x="1" y="2967"/>
                  </a:lnTo>
                  <a:lnTo>
                    <a:pt x="1" y="3101"/>
                  </a:lnTo>
                  <a:lnTo>
                    <a:pt x="28" y="3236"/>
                  </a:lnTo>
                  <a:lnTo>
                    <a:pt x="81" y="3479"/>
                  </a:lnTo>
                  <a:lnTo>
                    <a:pt x="189" y="3749"/>
                  </a:lnTo>
                  <a:lnTo>
                    <a:pt x="297" y="3991"/>
                  </a:lnTo>
                  <a:lnTo>
                    <a:pt x="432" y="4207"/>
                  </a:lnTo>
                  <a:lnTo>
                    <a:pt x="621" y="4396"/>
                  </a:lnTo>
                  <a:lnTo>
                    <a:pt x="809" y="4585"/>
                  </a:lnTo>
                  <a:lnTo>
                    <a:pt x="1025" y="4746"/>
                  </a:lnTo>
                  <a:lnTo>
                    <a:pt x="1241" y="4854"/>
                  </a:lnTo>
                  <a:lnTo>
                    <a:pt x="1484" y="4962"/>
                  </a:lnTo>
                  <a:lnTo>
                    <a:pt x="1699" y="5016"/>
                  </a:lnTo>
                  <a:lnTo>
                    <a:pt x="1942" y="5070"/>
                  </a:lnTo>
                  <a:lnTo>
                    <a:pt x="2427" y="5070"/>
                  </a:lnTo>
                  <a:lnTo>
                    <a:pt x="2400" y="5043"/>
                  </a:lnTo>
                  <a:lnTo>
                    <a:pt x="1996" y="4854"/>
                  </a:lnTo>
                  <a:lnTo>
                    <a:pt x="1618" y="4611"/>
                  </a:lnTo>
                  <a:lnTo>
                    <a:pt x="1457" y="4477"/>
                  </a:lnTo>
                  <a:lnTo>
                    <a:pt x="1322" y="4342"/>
                  </a:lnTo>
                  <a:lnTo>
                    <a:pt x="1187" y="4207"/>
                  </a:lnTo>
                  <a:lnTo>
                    <a:pt x="1079" y="4045"/>
                  </a:lnTo>
                  <a:lnTo>
                    <a:pt x="971" y="3856"/>
                  </a:lnTo>
                  <a:lnTo>
                    <a:pt x="890" y="3695"/>
                  </a:lnTo>
                  <a:lnTo>
                    <a:pt x="836" y="3506"/>
                  </a:lnTo>
                  <a:lnTo>
                    <a:pt x="783" y="3317"/>
                  </a:lnTo>
                  <a:lnTo>
                    <a:pt x="756" y="3128"/>
                  </a:lnTo>
                  <a:lnTo>
                    <a:pt x="756" y="2913"/>
                  </a:lnTo>
                  <a:lnTo>
                    <a:pt x="756" y="2508"/>
                  </a:lnTo>
                  <a:lnTo>
                    <a:pt x="783" y="2104"/>
                  </a:lnTo>
                  <a:lnTo>
                    <a:pt x="890" y="1699"/>
                  </a:lnTo>
                  <a:lnTo>
                    <a:pt x="1025" y="1322"/>
                  </a:lnTo>
                  <a:lnTo>
                    <a:pt x="1106" y="1160"/>
                  </a:lnTo>
                  <a:lnTo>
                    <a:pt x="1214" y="998"/>
                  </a:lnTo>
                  <a:lnTo>
                    <a:pt x="1322" y="836"/>
                  </a:lnTo>
                  <a:lnTo>
                    <a:pt x="1457" y="702"/>
                  </a:lnTo>
                  <a:lnTo>
                    <a:pt x="1726" y="459"/>
                  </a:lnTo>
                  <a:lnTo>
                    <a:pt x="2077" y="270"/>
                  </a:lnTo>
                  <a:lnTo>
                    <a:pt x="2454" y="108"/>
                  </a:lnTo>
                  <a:lnTo>
                    <a:pt x="2616" y="54"/>
                  </a:lnTo>
                  <a:lnTo>
                    <a:pt x="2373" y="27"/>
                  </a:lnTo>
                  <a:lnTo>
                    <a:pt x="2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415;p74">
              <a:extLst>
                <a:ext uri="{FF2B5EF4-FFF2-40B4-BE49-F238E27FC236}">
                  <a16:creationId xmlns:a16="http://schemas.microsoft.com/office/drawing/2014/main" id="{E8C1A550-5EC6-4E53-83F7-4AD44841F683}"/>
                </a:ext>
              </a:extLst>
            </p:cNvPr>
            <p:cNvSpPr/>
            <p:nvPr/>
          </p:nvSpPr>
          <p:spPr>
            <a:xfrm>
              <a:off x="1958753" y="4124752"/>
              <a:ext cx="75951" cy="116195"/>
            </a:xfrm>
            <a:custGeom>
              <a:avLst/>
              <a:gdLst/>
              <a:ahLst/>
              <a:cxnLst/>
              <a:rect l="l" t="t" r="r" b="b"/>
              <a:pathLst>
                <a:path w="1376" h="2105" extrusionOk="0">
                  <a:moveTo>
                    <a:pt x="539" y="1"/>
                  </a:moveTo>
                  <a:lnTo>
                    <a:pt x="486" y="244"/>
                  </a:lnTo>
                  <a:lnTo>
                    <a:pt x="405" y="513"/>
                  </a:lnTo>
                  <a:lnTo>
                    <a:pt x="270" y="729"/>
                  </a:lnTo>
                  <a:lnTo>
                    <a:pt x="135" y="945"/>
                  </a:lnTo>
                  <a:lnTo>
                    <a:pt x="0" y="1053"/>
                  </a:lnTo>
                  <a:lnTo>
                    <a:pt x="809" y="2104"/>
                  </a:lnTo>
                  <a:lnTo>
                    <a:pt x="971" y="1862"/>
                  </a:lnTo>
                  <a:lnTo>
                    <a:pt x="1133" y="1592"/>
                  </a:lnTo>
                  <a:lnTo>
                    <a:pt x="1268" y="1322"/>
                  </a:lnTo>
                  <a:lnTo>
                    <a:pt x="1375" y="1026"/>
                  </a:lnTo>
                  <a:lnTo>
                    <a:pt x="1214" y="1080"/>
                  </a:lnTo>
                  <a:lnTo>
                    <a:pt x="1079" y="1106"/>
                  </a:lnTo>
                  <a:lnTo>
                    <a:pt x="971" y="1080"/>
                  </a:lnTo>
                  <a:lnTo>
                    <a:pt x="890" y="1053"/>
                  </a:lnTo>
                  <a:lnTo>
                    <a:pt x="809" y="918"/>
                  </a:lnTo>
                  <a:lnTo>
                    <a:pt x="728" y="675"/>
                  </a:lnTo>
                  <a:lnTo>
                    <a:pt x="620" y="351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464;p74">
              <a:extLst>
                <a:ext uri="{FF2B5EF4-FFF2-40B4-BE49-F238E27FC236}">
                  <a16:creationId xmlns:a16="http://schemas.microsoft.com/office/drawing/2014/main" id="{E4E688CE-6285-4750-B4B3-A9798EB37187}"/>
                </a:ext>
              </a:extLst>
            </p:cNvPr>
            <p:cNvSpPr/>
            <p:nvPr/>
          </p:nvSpPr>
          <p:spPr>
            <a:xfrm>
              <a:off x="2013785" y="4041403"/>
              <a:ext cx="13468" cy="1545"/>
            </a:xfrm>
            <a:custGeom>
              <a:avLst/>
              <a:gdLst/>
              <a:ahLst/>
              <a:cxnLst/>
              <a:rect l="l" t="t" r="r" b="b"/>
              <a:pathLst>
                <a:path w="244" h="28" extrusionOk="0">
                  <a:moveTo>
                    <a:pt x="1" y="1"/>
                  </a:moveTo>
                  <a:lnTo>
                    <a:pt x="244" y="28"/>
                  </a:lnTo>
                  <a:lnTo>
                    <a:pt x="244" y="28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F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494;p74">
              <a:extLst>
                <a:ext uri="{FF2B5EF4-FFF2-40B4-BE49-F238E27FC236}">
                  <a16:creationId xmlns:a16="http://schemas.microsoft.com/office/drawing/2014/main" id="{492375B1-EF48-48EB-B309-E04988822E71}"/>
                </a:ext>
              </a:extLst>
            </p:cNvPr>
            <p:cNvSpPr/>
            <p:nvPr/>
          </p:nvSpPr>
          <p:spPr>
            <a:xfrm>
              <a:off x="2117999" y="3727380"/>
              <a:ext cx="20865" cy="6016"/>
            </a:xfrm>
            <a:custGeom>
              <a:avLst/>
              <a:gdLst/>
              <a:ahLst/>
              <a:cxnLst/>
              <a:rect l="l" t="t" r="r" b="b"/>
              <a:pathLst>
                <a:path w="378" h="109" extrusionOk="0">
                  <a:moveTo>
                    <a:pt x="0" y="108"/>
                  </a:moveTo>
                  <a:lnTo>
                    <a:pt x="378" y="0"/>
                  </a:lnTo>
                  <a:lnTo>
                    <a:pt x="378" y="0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CF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495;p74">
              <a:extLst>
                <a:ext uri="{FF2B5EF4-FFF2-40B4-BE49-F238E27FC236}">
                  <a16:creationId xmlns:a16="http://schemas.microsoft.com/office/drawing/2014/main" id="{4EA10733-C132-41D8-B94F-14A56B647497}"/>
                </a:ext>
              </a:extLst>
            </p:cNvPr>
            <p:cNvSpPr/>
            <p:nvPr/>
          </p:nvSpPr>
          <p:spPr>
            <a:xfrm>
              <a:off x="2128431" y="3699063"/>
              <a:ext cx="20865" cy="4527"/>
            </a:xfrm>
            <a:custGeom>
              <a:avLst/>
              <a:gdLst/>
              <a:ahLst/>
              <a:cxnLst/>
              <a:rect l="l" t="t" r="r" b="b"/>
              <a:pathLst>
                <a:path w="378" h="82" extrusionOk="0">
                  <a:moveTo>
                    <a:pt x="0" y="82"/>
                  </a:moveTo>
                  <a:lnTo>
                    <a:pt x="378" y="1"/>
                  </a:lnTo>
                  <a:lnTo>
                    <a:pt x="378" y="1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CF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496;p74">
              <a:extLst>
                <a:ext uri="{FF2B5EF4-FFF2-40B4-BE49-F238E27FC236}">
                  <a16:creationId xmlns:a16="http://schemas.microsoft.com/office/drawing/2014/main" id="{E6FB7984-0157-495D-A777-D546A1D08D78}"/>
                </a:ext>
              </a:extLst>
            </p:cNvPr>
            <p:cNvSpPr/>
            <p:nvPr/>
          </p:nvSpPr>
          <p:spPr>
            <a:xfrm>
              <a:off x="2171597" y="3661860"/>
              <a:ext cx="22354" cy="1545"/>
            </a:xfrm>
            <a:custGeom>
              <a:avLst/>
              <a:gdLst/>
              <a:ahLst/>
              <a:cxnLst/>
              <a:rect l="l" t="t" r="r" b="b"/>
              <a:pathLst>
                <a:path w="405" h="28" extrusionOk="0">
                  <a:moveTo>
                    <a:pt x="0" y="28"/>
                  </a:moveTo>
                  <a:lnTo>
                    <a:pt x="405" y="1"/>
                  </a:lnTo>
                  <a:lnTo>
                    <a:pt x="405" y="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CF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497;p74">
              <a:extLst>
                <a:ext uri="{FF2B5EF4-FFF2-40B4-BE49-F238E27FC236}">
                  <a16:creationId xmlns:a16="http://schemas.microsoft.com/office/drawing/2014/main" id="{B6FAFF98-7610-4BC4-8481-F196D3A1EA1E}"/>
                </a:ext>
              </a:extLst>
            </p:cNvPr>
            <p:cNvSpPr/>
            <p:nvPr/>
          </p:nvSpPr>
          <p:spPr>
            <a:xfrm>
              <a:off x="2162655" y="3661860"/>
              <a:ext cx="31296" cy="8998"/>
            </a:xfrm>
            <a:custGeom>
              <a:avLst/>
              <a:gdLst/>
              <a:ahLst/>
              <a:cxnLst/>
              <a:rect l="l" t="t" r="r" b="b"/>
              <a:pathLst>
                <a:path w="567" h="163" extrusionOk="0">
                  <a:moveTo>
                    <a:pt x="567" y="1"/>
                  </a:moveTo>
                  <a:lnTo>
                    <a:pt x="135" y="28"/>
                  </a:lnTo>
                  <a:lnTo>
                    <a:pt x="0" y="28"/>
                  </a:lnTo>
                  <a:lnTo>
                    <a:pt x="0" y="55"/>
                  </a:lnTo>
                  <a:lnTo>
                    <a:pt x="27" y="82"/>
                  </a:lnTo>
                  <a:lnTo>
                    <a:pt x="54" y="136"/>
                  </a:lnTo>
                  <a:lnTo>
                    <a:pt x="189" y="163"/>
                  </a:lnTo>
                  <a:lnTo>
                    <a:pt x="459" y="163"/>
                  </a:lnTo>
                  <a:lnTo>
                    <a:pt x="513" y="136"/>
                  </a:lnTo>
                  <a:lnTo>
                    <a:pt x="540" y="82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rgbClr val="E1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498;p74">
              <a:extLst>
                <a:ext uri="{FF2B5EF4-FFF2-40B4-BE49-F238E27FC236}">
                  <a16:creationId xmlns:a16="http://schemas.microsoft.com/office/drawing/2014/main" id="{64A8475B-3C0B-4CDA-B433-9A0B0AD01D59}"/>
                </a:ext>
              </a:extLst>
            </p:cNvPr>
            <p:cNvSpPr/>
            <p:nvPr/>
          </p:nvSpPr>
          <p:spPr>
            <a:xfrm>
              <a:off x="2119490" y="3699063"/>
              <a:ext cx="29806" cy="10488"/>
            </a:xfrm>
            <a:custGeom>
              <a:avLst/>
              <a:gdLst/>
              <a:ahLst/>
              <a:cxnLst/>
              <a:rect l="l" t="t" r="r" b="b"/>
              <a:pathLst>
                <a:path w="540" h="190" extrusionOk="0">
                  <a:moveTo>
                    <a:pt x="540" y="1"/>
                  </a:moveTo>
                  <a:lnTo>
                    <a:pt x="162" y="82"/>
                  </a:lnTo>
                  <a:lnTo>
                    <a:pt x="0" y="109"/>
                  </a:lnTo>
                  <a:lnTo>
                    <a:pt x="0" y="136"/>
                  </a:lnTo>
                  <a:lnTo>
                    <a:pt x="27" y="163"/>
                  </a:lnTo>
                  <a:lnTo>
                    <a:pt x="81" y="190"/>
                  </a:lnTo>
                  <a:lnTo>
                    <a:pt x="189" y="190"/>
                  </a:lnTo>
                  <a:lnTo>
                    <a:pt x="432" y="163"/>
                  </a:lnTo>
                  <a:lnTo>
                    <a:pt x="486" y="136"/>
                  </a:lnTo>
                  <a:lnTo>
                    <a:pt x="513" y="82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E1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499;p74">
              <a:extLst>
                <a:ext uri="{FF2B5EF4-FFF2-40B4-BE49-F238E27FC236}">
                  <a16:creationId xmlns:a16="http://schemas.microsoft.com/office/drawing/2014/main" id="{61899D4A-5CB0-40FB-8081-BD52F98CAADD}"/>
                </a:ext>
              </a:extLst>
            </p:cNvPr>
            <p:cNvSpPr/>
            <p:nvPr/>
          </p:nvSpPr>
          <p:spPr>
            <a:xfrm>
              <a:off x="2110548" y="3727380"/>
              <a:ext cx="28316" cy="11923"/>
            </a:xfrm>
            <a:custGeom>
              <a:avLst/>
              <a:gdLst/>
              <a:ahLst/>
              <a:cxnLst/>
              <a:rect l="l" t="t" r="r" b="b"/>
              <a:pathLst>
                <a:path w="513" h="216" extrusionOk="0">
                  <a:moveTo>
                    <a:pt x="513" y="0"/>
                  </a:moveTo>
                  <a:lnTo>
                    <a:pt x="135" y="108"/>
                  </a:lnTo>
                  <a:lnTo>
                    <a:pt x="1" y="135"/>
                  </a:lnTo>
                  <a:lnTo>
                    <a:pt x="1" y="162"/>
                  </a:lnTo>
                  <a:lnTo>
                    <a:pt x="1" y="189"/>
                  </a:lnTo>
                  <a:lnTo>
                    <a:pt x="55" y="216"/>
                  </a:lnTo>
                  <a:lnTo>
                    <a:pt x="189" y="216"/>
                  </a:lnTo>
                  <a:lnTo>
                    <a:pt x="432" y="162"/>
                  </a:lnTo>
                  <a:lnTo>
                    <a:pt x="486" y="135"/>
                  </a:lnTo>
                  <a:lnTo>
                    <a:pt x="513" y="81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E1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500;p74">
              <a:extLst>
                <a:ext uri="{FF2B5EF4-FFF2-40B4-BE49-F238E27FC236}">
                  <a16:creationId xmlns:a16="http://schemas.microsoft.com/office/drawing/2014/main" id="{1DDB2E45-062D-47D9-985D-6DC5AB469ADF}"/>
                </a:ext>
              </a:extLst>
            </p:cNvPr>
            <p:cNvSpPr/>
            <p:nvPr/>
          </p:nvSpPr>
          <p:spPr>
            <a:xfrm>
              <a:off x="2164144" y="3679745"/>
              <a:ext cx="126566" cy="16394"/>
            </a:xfrm>
            <a:custGeom>
              <a:avLst/>
              <a:gdLst/>
              <a:ahLst/>
              <a:cxnLst/>
              <a:rect l="l" t="t" r="r" b="b"/>
              <a:pathLst>
                <a:path w="2293" h="297" extrusionOk="0">
                  <a:moveTo>
                    <a:pt x="1430" y="0"/>
                  </a:moveTo>
                  <a:lnTo>
                    <a:pt x="1133" y="27"/>
                  </a:lnTo>
                  <a:lnTo>
                    <a:pt x="728" y="108"/>
                  </a:lnTo>
                  <a:lnTo>
                    <a:pt x="567" y="162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567" y="216"/>
                  </a:lnTo>
                  <a:lnTo>
                    <a:pt x="1160" y="108"/>
                  </a:lnTo>
                  <a:lnTo>
                    <a:pt x="1456" y="81"/>
                  </a:lnTo>
                  <a:lnTo>
                    <a:pt x="1726" y="81"/>
                  </a:lnTo>
                  <a:lnTo>
                    <a:pt x="2023" y="135"/>
                  </a:lnTo>
                  <a:lnTo>
                    <a:pt x="2292" y="216"/>
                  </a:lnTo>
                  <a:lnTo>
                    <a:pt x="2023" y="81"/>
                  </a:lnTo>
                  <a:lnTo>
                    <a:pt x="1888" y="54"/>
                  </a:lnTo>
                  <a:lnTo>
                    <a:pt x="1753" y="27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F5A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501;p74">
              <a:extLst>
                <a:ext uri="{FF2B5EF4-FFF2-40B4-BE49-F238E27FC236}">
                  <a16:creationId xmlns:a16="http://schemas.microsoft.com/office/drawing/2014/main" id="{C2ECD236-4A91-4524-9045-7A95389BF3D6}"/>
                </a:ext>
              </a:extLst>
            </p:cNvPr>
            <p:cNvSpPr/>
            <p:nvPr/>
          </p:nvSpPr>
          <p:spPr>
            <a:xfrm>
              <a:off x="2168616" y="3708006"/>
              <a:ext cx="128056" cy="14959"/>
            </a:xfrm>
            <a:custGeom>
              <a:avLst/>
              <a:gdLst/>
              <a:ahLst/>
              <a:cxnLst/>
              <a:rect l="l" t="t" r="r" b="b"/>
              <a:pathLst>
                <a:path w="2320" h="271" extrusionOk="0">
                  <a:moveTo>
                    <a:pt x="1187" y="1"/>
                  </a:moveTo>
                  <a:lnTo>
                    <a:pt x="890" y="28"/>
                  </a:lnTo>
                  <a:lnTo>
                    <a:pt x="594" y="55"/>
                  </a:lnTo>
                  <a:lnTo>
                    <a:pt x="0" y="189"/>
                  </a:lnTo>
                  <a:lnTo>
                    <a:pt x="594" y="136"/>
                  </a:lnTo>
                  <a:lnTo>
                    <a:pt x="1187" y="82"/>
                  </a:lnTo>
                  <a:lnTo>
                    <a:pt x="1483" y="82"/>
                  </a:lnTo>
                  <a:lnTo>
                    <a:pt x="1753" y="109"/>
                  </a:lnTo>
                  <a:lnTo>
                    <a:pt x="2050" y="162"/>
                  </a:lnTo>
                  <a:lnTo>
                    <a:pt x="2319" y="270"/>
                  </a:lnTo>
                  <a:lnTo>
                    <a:pt x="2077" y="136"/>
                  </a:lnTo>
                  <a:lnTo>
                    <a:pt x="1780" y="28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rgbClr val="F5A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502;p74">
              <a:extLst>
                <a:ext uri="{FF2B5EF4-FFF2-40B4-BE49-F238E27FC236}">
                  <a16:creationId xmlns:a16="http://schemas.microsoft.com/office/drawing/2014/main" id="{01BEB93D-F2F1-499A-A8D9-EBD4604A46F0}"/>
                </a:ext>
              </a:extLst>
            </p:cNvPr>
            <p:cNvSpPr/>
            <p:nvPr/>
          </p:nvSpPr>
          <p:spPr>
            <a:xfrm>
              <a:off x="2162655" y="3777997"/>
              <a:ext cx="25335" cy="17884"/>
            </a:xfrm>
            <a:custGeom>
              <a:avLst/>
              <a:gdLst/>
              <a:ahLst/>
              <a:cxnLst/>
              <a:rect l="l" t="t" r="r" b="b"/>
              <a:pathLst>
                <a:path w="459" h="324" extrusionOk="0">
                  <a:moveTo>
                    <a:pt x="459" y="0"/>
                  </a:moveTo>
                  <a:lnTo>
                    <a:pt x="0" y="216"/>
                  </a:lnTo>
                  <a:lnTo>
                    <a:pt x="0" y="270"/>
                  </a:lnTo>
                  <a:lnTo>
                    <a:pt x="27" y="297"/>
                  </a:lnTo>
                  <a:lnTo>
                    <a:pt x="81" y="324"/>
                  </a:lnTo>
                  <a:lnTo>
                    <a:pt x="189" y="297"/>
                  </a:lnTo>
                  <a:lnTo>
                    <a:pt x="378" y="216"/>
                  </a:lnTo>
                  <a:lnTo>
                    <a:pt x="432" y="162"/>
                  </a:lnTo>
                  <a:lnTo>
                    <a:pt x="459" y="108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E1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503;p74">
              <a:extLst>
                <a:ext uri="{FF2B5EF4-FFF2-40B4-BE49-F238E27FC236}">
                  <a16:creationId xmlns:a16="http://schemas.microsoft.com/office/drawing/2014/main" id="{E503287F-4D5A-4EEA-AC30-4D10B8F70E4B}"/>
                </a:ext>
              </a:extLst>
            </p:cNvPr>
            <p:cNvSpPr/>
            <p:nvPr/>
          </p:nvSpPr>
          <p:spPr>
            <a:xfrm>
              <a:off x="2219233" y="3745210"/>
              <a:ext cx="68499" cy="17940"/>
            </a:xfrm>
            <a:custGeom>
              <a:avLst/>
              <a:gdLst/>
              <a:ahLst/>
              <a:cxnLst/>
              <a:rect l="l" t="t" r="r" b="b"/>
              <a:pathLst>
                <a:path w="1241" h="325" extrusionOk="0">
                  <a:moveTo>
                    <a:pt x="755" y="1"/>
                  </a:moveTo>
                  <a:lnTo>
                    <a:pt x="593" y="28"/>
                  </a:lnTo>
                  <a:lnTo>
                    <a:pt x="378" y="82"/>
                  </a:lnTo>
                  <a:lnTo>
                    <a:pt x="270" y="136"/>
                  </a:lnTo>
                  <a:lnTo>
                    <a:pt x="135" y="217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297" y="190"/>
                  </a:lnTo>
                  <a:lnTo>
                    <a:pt x="620" y="109"/>
                  </a:lnTo>
                  <a:lnTo>
                    <a:pt x="917" y="82"/>
                  </a:lnTo>
                  <a:lnTo>
                    <a:pt x="1240" y="82"/>
                  </a:lnTo>
                  <a:lnTo>
                    <a:pt x="1106" y="28"/>
                  </a:lnTo>
                  <a:lnTo>
                    <a:pt x="944" y="1"/>
                  </a:lnTo>
                  <a:close/>
                </a:path>
              </a:pathLst>
            </a:custGeom>
            <a:solidFill>
              <a:srgbClr val="F5A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516;p74">
              <a:extLst>
                <a:ext uri="{FF2B5EF4-FFF2-40B4-BE49-F238E27FC236}">
                  <a16:creationId xmlns:a16="http://schemas.microsoft.com/office/drawing/2014/main" id="{F56D19B9-03D0-4F57-8B07-1EE205F10CE7}"/>
                </a:ext>
              </a:extLst>
            </p:cNvPr>
            <p:cNvSpPr/>
            <p:nvPr/>
          </p:nvSpPr>
          <p:spPr>
            <a:xfrm>
              <a:off x="2592813" y="3160274"/>
              <a:ext cx="13468" cy="1545"/>
            </a:xfrm>
            <a:custGeom>
              <a:avLst/>
              <a:gdLst/>
              <a:ahLst/>
              <a:cxnLst/>
              <a:rect l="l" t="t" r="r" b="b"/>
              <a:pathLst>
                <a:path w="244" h="28" extrusionOk="0">
                  <a:moveTo>
                    <a:pt x="243" y="1"/>
                  </a:moveTo>
                  <a:lnTo>
                    <a:pt x="0" y="27"/>
                  </a:lnTo>
                  <a:lnTo>
                    <a:pt x="108" y="27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DD8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914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2BE735DC-DBC2-499E-B0E5-1F87148002A1}"/>
              </a:ext>
            </a:extLst>
          </p:cNvPr>
          <p:cNvSpPr/>
          <p:nvPr/>
        </p:nvSpPr>
        <p:spPr bwMode="auto">
          <a:xfrm>
            <a:off x="0" y="-62069"/>
            <a:ext cx="12192000" cy="610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2F0B75A-5C5E-4115-BFC8-01EF218ACB33}"/>
              </a:ext>
            </a:extLst>
          </p:cNvPr>
          <p:cNvSpPr/>
          <p:nvPr/>
        </p:nvSpPr>
        <p:spPr>
          <a:xfrm>
            <a:off x="901426" y="1466020"/>
            <a:ext cx="3600400" cy="8828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0D037E0A-2310-4766-8587-BFE1142DC37F}"/>
              </a:ext>
            </a:extLst>
          </p:cNvPr>
          <p:cNvSpPr/>
          <p:nvPr/>
        </p:nvSpPr>
        <p:spPr>
          <a:xfrm>
            <a:off x="4655840" y="1497181"/>
            <a:ext cx="3600400" cy="882860"/>
          </a:xfrm>
          <a:prstGeom prst="roundRect">
            <a:avLst/>
          </a:prstGeom>
          <a:solidFill>
            <a:srgbClr val="FB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2EEE875-4AD6-4614-9963-86F0EA5A5897}"/>
              </a:ext>
            </a:extLst>
          </p:cNvPr>
          <p:cNvSpPr txBox="1"/>
          <p:nvPr/>
        </p:nvSpPr>
        <p:spPr>
          <a:xfrm>
            <a:off x="1956449" y="1531561"/>
            <a:ext cx="11849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PETRÓLEO</a:t>
            </a:r>
          </a:p>
          <a:p>
            <a:endParaRPr lang="pt-BR" sz="16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C5FF95-5F00-439A-BF51-4D4E9B32C9A9}"/>
              </a:ext>
            </a:extLst>
          </p:cNvPr>
          <p:cNvSpPr txBox="1"/>
          <p:nvPr/>
        </p:nvSpPr>
        <p:spPr>
          <a:xfrm>
            <a:off x="5572141" y="156283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GÁS NATURAL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9CA55F0-757A-4A72-A22A-B8D6A116EEE9}"/>
              </a:ext>
            </a:extLst>
          </p:cNvPr>
          <p:cNvSpPr/>
          <p:nvPr/>
        </p:nvSpPr>
        <p:spPr>
          <a:xfrm>
            <a:off x="8410254" y="1531561"/>
            <a:ext cx="3600400" cy="882860"/>
          </a:xfrm>
          <a:prstGeom prst="roundRect">
            <a:avLst/>
          </a:prstGeom>
          <a:solidFill>
            <a:srgbClr val="FB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C04F01C-3CD8-4C51-8018-550D3BFD8C4C}"/>
              </a:ext>
            </a:extLst>
          </p:cNvPr>
          <p:cNvSpPr txBox="1"/>
          <p:nvPr/>
        </p:nvSpPr>
        <p:spPr>
          <a:xfrm>
            <a:off x="9497849" y="1577717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74B83FB-1BE3-42E7-8B37-BB5F67C9833B}"/>
              </a:ext>
            </a:extLst>
          </p:cNvPr>
          <p:cNvSpPr txBox="1"/>
          <p:nvPr/>
        </p:nvSpPr>
        <p:spPr>
          <a:xfrm>
            <a:off x="1752823" y="1879262"/>
            <a:ext cx="163057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R$ 462 bilhões </a:t>
            </a:r>
          </a:p>
          <a:p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C719A76-EFC0-4254-AE45-98BE086B9E44}"/>
              </a:ext>
            </a:extLst>
          </p:cNvPr>
          <p:cNvSpPr txBox="1"/>
          <p:nvPr/>
        </p:nvSpPr>
        <p:spPr>
          <a:xfrm>
            <a:off x="5732441" y="1889525"/>
            <a:ext cx="139653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R$ 4 bilhões </a:t>
            </a:r>
          </a:p>
          <a:p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9310C4A-3FBD-43F1-A324-7AF8130550E0}"/>
              </a:ext>
            </a:extLst>
          </p:cNvPr>
          <p:cNvSpPr txBox="1"/>
          <p:nvPr/>
        </p:nvSpPr>
        <p:spPr>
          <a:xfrm>
            <a:off x="9267884" y="1932166"/>
            <a:ext cx="163057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R$ 466 bilhões </a:t>
            </a:r>
          </a:p>
          <a:p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D3A1FF7-C5E8-46C8-86EB-F91AD01325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8" t="13250" r="16017" b="15387"/>
          <a:stretch/>
        </p:blipFill>
        <p:spPr>
          <a:xfrm>
            <a:off x="309550" y="2588682"/>
            <a:ext cx="5419194" cy="330371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5494705-1F6F-41D6-86F6-8F15FD5997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" t="6249" r="15482" b="21377"/>
          <a:stretch/>
        </p:blipFill>
        <p:spPr>
          <a:xfrm>
            <a:off x="5728744" y="2762243"/>
            <a:ext cx="6143858" cy="3243641"/>
          </a:xfrm>
          <a:prstGeom prst="rect">
            <a:avLst/>
          </a:prstGeom>
        </p:spPr>
      </p:pic>
      <p:sp>
        <p:nvSpPr>
          <p:cNvPr id="18" name="Título 3">
            <a:extLst>
              <a:ext uri="{FF2B5EF4-FFF2-40B4-BE49-F238E27FC236}">
                <a16:creationId xmlns:a16="http://schemas.microsoft.com/office/drawing/2014/main" id="{52E83056-B799-4C1D-9F90-A7A605274DE2}"/>
              </a:ext>
            </a:extLst>
          </p:cNvPr>
          <p:cNvSpPr txBox="1">
            <a:spLocks/>
          </p:cNvSpPr>
          <p:nvPr/>
        </p:nvSpPr>
        <p:spPr bwMode="auto">
          <a:xfrm>
            <a:off x="431622" y="97292"/>
            <a:ext cx="10056865" cy="1243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Comercialização de O&amp;G da União</a:t>
            </a:r>
            <a:b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Próximos 10 anos – receitas</a:t>
            </a:r>
            <a:endParaRPr lang="pt-BR" sz="3200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58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A895495-2C3D-4485-977C-F33A5842C0C6}"/>
              </a:ext>
            </a:extLst>
          </p:cNvPr>
          <p:cNvSpPr/>
          <p:nvPr/>
        </p:nvSpPr>
        <p:spPr bwMode="auto">
          <a:xfrm>
            <a:off x="0" y="-62069"/>
            <a:ext cx="12192000" cy="610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A594630-79CF-4D63-9FCB-7BF744311004}"/>
              </a:ext>
            </a:extLst>
          </p:cNvPr>
          <p:cNvSpPr/>
          <p:nvPr/>
        </p:nvSpPr>
        <p:spPr>
          <a:xfrm>
            <a:off x="3918032" y="1172095"/>
            <a:ext cx="3565411" cy="744737"/>
          </a:xfrm>
          <a:prstGeom prst="roundRect">
            <a:avLst/>
          </a:prstGeom>
          <a:solidFill>
            <a:srgbClr val="FB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729BB4C-79FE-4C5D-8EEC-97BB3D59E145}"/>
              </a:ext>
            </a:extLst>
          </p:cNvPr>
          <p:cNvSpPr/>
          <p:nvPr/>
        </p:nvSpPr>
        <p:spPr bwMode="auto">
          <a:xfrm>
            <a:off x="4439816" y="1500128"/>
            <a:ext cx="266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spc="-30" dirty="0">
                <a:solidFill>
                  <a:srgbClr val="002B54"/>
                </a:solidFill>
                <a:effectLst/>
                <a:latin typeface="+mj-lt"/>
                <a:ea typeface="MS Mincho" panose="02020609040205080304" pitchFamily="49" charset="-128"/>
              </a:rPr>
              <a:t>R$ 1,15 trilhão</a:t>
            </a:r>
            <a:r>
              <a:rPr lang="pt-BR" sz="1800" spc="-30" dirty="0">
                <a:solidFill>
                  <a:srgbClr val="002B54"/>
                </a:solidFill>
                <a:effectLst/>
                <a:latin typeface="+mj-lt"/>
                <a:ea typeface="MS Mincho" panose="02020609040205080304" pitchFamily="49" charset="-128"/>
              </a:rPr>
              <a:t> </a:t>
            </a:r>
            <a:r>
              <a:rPr lang="pt-BR" dirty="0">
                <a:solidFill>
                  <a:srgbClr val="002B54"/>
                </a:solidFill>
              </a:rPr>
              <a:t>até 203</a:t>
            </a:r>
            <a:r>
              <a:rPr lang="pt-BR" dirty="0">
                <a:solidFill>
                  <a:srgbClr val="243746"/>
                </a:solidFill>
              </a:rPr>
              <a:t>3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002D24B-5468-4B15-A725-737DEEFCD69A}"/>
              </a:ext>
            </a:extLst>
          </p:cNvPr>
          <p:cNvSpPr txBox="1"/>
          <p:nvPr/>
        </p:nvSpPr>
        <p:spPr>
          <a:xfrm>
            <a:off x="5159896" y="123578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55F43CFA-E5E2-4ECC-9602-3F65DFBC7B2E}"/>
              </a:ext>
            </a:extLst>
          </p:cNvPr>
          <p:cNvGrpSpPr/>
          <p:nvPr/>
        </p:nvGrpSpPr>
        <p:grpSpPr>
          <a:xfrm>
            <a:off x="983432" y="2129502"/>
            <a:ext cx="10579705" cy="3458295"/>
            <a:chOff x="983432" y="2426567"/>
            <a:chExt cx="10579705" cy="3458295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C121889B-E44A-481E-B6E0-E43747F06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738" y="2426567"/>
              <a:ext cx="5862399" cy="3458037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CF364F3C-7283-4470-A30E-DB3C3D2EC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32" y="2426567"/>
              <a:ext cx="4717306" cy="3458295"/>
            </a:xfrm>
            <a:prstGeom prst="rect">
              <a:avLst/>
            </a:prstGeom>
          </p:spPr>
        </p:pic>
      </p:grpSp>
      <p:sp>
        <p:nvSpPr>
          <p:cNvPr id="12" name="Título 3">
            <a:extLst>
              <a:ext uri="{FF2B5EF4-FFF2-40B4-BE49-F238E27FC236}">
                <a16:creationId xmlns:a16="http://schemas.microsoft.com/office/drawing/2014/main" id="{C0BD0CD9-64EC-4751-9D61-00BB485CC4FA}"/>
              </a:ext>
            </a:extLst>
          </p:cNvPr>
          <p:cNvSpPr txBox="1">
            <a:spLocks/>
          </p:cNvSpPr>
          <p:nvPr/>
        </p:nvSpPr>
        <p:spPr bwMode="auto">
          <a:xfrm>
            <a:off x="431622" y="97292"/>
            <a:ext cx="10056865" cy="1243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Receitas para a União</a:t>
            </a:r>
            <a:b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2024-2033</a:t>
            </a:r>
            <a:endParaRPr lang="pt-BR" sz="3200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90387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FCE8CE8-8DBE-43A9-806D-3E994CFB4BCA}"/>
              </a:ext>
            </a:extLst>
          </p:cNvPr>
          <p:cNvSpPr/>
          <p:nvPr/>
        </p:nvSpPr>
        <p:spPr bwMode="auto">
          <a:xfrm>
            <a:off x="0" y="-62069"/>
            <a:ext cx="12192000" cy="610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Gráfico, Gráfico de barras, Histograma&#10;&#10;Descrição gerada automaticamente">
            <a:extLst>
              <a:ext uri="{FF2B5EF4-FFF2-40B4-BE49-F238E27FC236}">
                <a16:creationId xmlns:a16="http://schemas.microsoft.com/office/drawing/2014/main" id="{354F1DB6-711E-C76A-322C-1EC246B9F5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 t="15350" r="17516" b="13251"/>
          <a:stretch/>
        </p:blipFill>
        <p:spPr>
          <a:xfrm>
            <a:off x="6528048" y="332656"/>
            <a:ext cx="5013564" cy="3099294"/>
          </a:xfrm>
          <a:prstGeom prst="rect">
            <a:avLst/>
          </a:prstGeom>
        </p:spPr>
      </p:pic>
      <p:pic>
        <p:nvPicPr>
          <p:cNvPr id="10" name="Imagem 9" descr="Gráfico&#10;&#10;Descrição gerada automaticamente">
            <a:extLst>
              <a:ext uri="{FF2B5EF4-FFF2-40B4-BE49-F238E27FC236}">
                <a16:creationId xmlns:a16="http://schemas.microsoft.com/office/drawing/2014/main" id="{C373F7EA-D5B5-C703-AD8A-7B5199D8A1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 t="21651" r="17516" b="20601"/>
          <a:stretch/>
        </p:blipFill>
        <p:spPr>
          <a:xfrm>
            <a:off x="6528048" y="3429000"/>
            <a:ext cx="5213892" cy="2606946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A9A251B9-33EE-43CF-9615-CE3BAD4B43B1}"/>
              </a:ext>
            </a:extLst>
          </p:cNvPr>
          <p:cNvCxnSpPr/>
          <p:nvPr/>
        </p:nvCxnSpPr>
        <p:spPr>
          <a:xfrm>
            <a:off x="6069004" y="1988840"/>
            <a:ext cx="26996" cy="362619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3">
            <a:extLst>
              <a:ext uri="{FF2B5EF4-FFF2-40B4-BE49-F238E27FC236}">
                <a16:creationId xmlns:a16="http://schemas.microsoft.com/office/drawing/2014/main" id="{BCB462D4-4DC4-4E4A-8E51-7B462C8D1D58}"/>
              </a:ext>
            </a:extLst>
          </p:cNvPr>
          <p:cNvSpPr txBox="1">
            <a:spLocks/>
          </p:cNvSpPr>
          <p:nvPr/>
        </p:nvSpPr>
        <p:spPr bwMode="auto">
          <a:xfrm>
            <a:off x="479376" y="335075"/>
            <a:ext cx="10056865" cy="1243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Demandas para a Indústria</a:t>
            </a:r>
            <a:b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Investimentos</a:t>
            </a:r>
          </a:p>
          <a:p>
            <a:r>
              <a:rPr lang="pt-BR" sz="20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2024-2033</a:t>
            </a:r>
            <a:endParaRPr lang="pt-BR" sz="3200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CF41945-1D43-41DF-956A-C838EA74D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84" y="1988840"/>
            <a:ext cx="5114717" cy="36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9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 47">
            <a:extLst>
              <a:ext uri="{FF2B5EF4-FFF2-40B4-BE49-F238E27FC236}">
                <a16:creationId xmlns:a16="http://schemas.microsoft.com/office/drawing/2014/main" id="{94322FC6-D1C3-45B6-95FA-31B271C2C0DB}"/>
              </a:ext>
            </a:extLst>
          </p:cNvPr>
          <p:cNvSpPr/>
          <p:nvPr/>
        </p:nvSpPr>
        <p:spPr bwMode="auto">
          <a:xfrm>
            <a:off x="0" y="-62069"/>
            <a:ext cx="12192000" cy="610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62">
            <a:extLst>
              <a:ext uri="{FF2B5EF4-FFF2-40B4-BE49-F238E27FC236}">
                <a16:creationId xmlns:a16="http://schemas.microsoft.com/office/drawing/2014/main" id="{BD4379CB-F740-4E64-96EF-1948B1731D78}"/>
              </a:ext>
            </a:extLst>
          </p:cNvPr>
          <p:cNvSpPr txBox="1"/>
          <p:nvPr/>
        </p:nvSpPr>
        <p:spPr>
          <a:xfrm>
            <a:off x="9008919" y="868168"/>
            <a:ext cx="2638971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1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Comercializar o Óleo e o Gás Natural da União</a:t>
            </a:r>
          </a:p>
        </p:txBody>
      </p:sp>
      <p:sp>
        <p:nvSpPr>
          <p:cNvPr id="49" name="Título 3">
            <a:extLst>
              <a:ext uri="{FF2B5EF4-FFF2-40B4-BE49-F238E27FC236}">
                <a16:creationId xmlns:a16="http://schemas.microsoft.com/office/drawing/2014/main" id="{89482361-76A4-48B5-AEE7-EEF597F55930}"/>
              </a:ext>
            </a:extLst>
          </p:cNvPr>
          <p:cNvSpPr txBox="1">
            <a:spLocks/>
          </p:cNvSpPr>
          <p:nvPr/>
        </p:nvSpPr>
        <p:spPr bwMode="auto">
          <a:xfrm>
            <a:off x="506045" y="230457"/>
            <a:ext cx="10056865" cy="1243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 nos próximos 10 anos</a:t>
            </a:r>
            <a:b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Concurso Público, novos leilões e estudos em andamento</a:t>
            </a:r>
            <a:endParaRPr lang="pt-BR" sz="3200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" name="Gráfico 111">
            <a:extLst>
              <a:ext uri="{FF2B5EF4-FFF2-40B4-BE49-F238E27FC236}">
                <a16:creationId xmlns:a16="http://schemas.microsoft.com/office/drawing/2014/main" id="{420BE9E9-22E7-493A-8171-ABE55E20E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442" y="4497915"/>
            <a:ext cx="1439653" cy="1258390"/>
          </a:xfrm>
          <a:prstGeom prst="rect">
            <a:avLst/>
          </a:prstGeom>
        </p:spPr>
      </p:pic>
      <p:pic>
        <p:nvPicPr>
          <p:cNvPr id="113" name="Gráfico 112">
            <a:extLst>
              <a:ext uri="{FF2B5EF4-FFF2-40B4-BE49-F238E27FC236}">
                <a16:creationId xmlns:a16="http://schemas.microsoft.com/office/drawing/2014/main" id="{66ABF3E5-F647-4ABB-9AEE-C72DD18310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5215" y="4699866"/>
            <a:ext cx="837083" cy="837083"/>
          </a:xfrm>
          <a:prstGeom prst="rect">
            <a:avLst/>
          </a:prstGeom>
        </p:spPr>
      </p:pic>
      <p:pic>
        <p:nvPicPr>
          <p:cNvPr id="114" name="Gráfico 113">
            <a:extLst>
              <a:ext uri="{FF2B5EF4-FFF2-40B4-BE49-F238E27FC236}">
                <a16:creationId xmlns:a16="http://schemas.microsoft.com/office/drawing/2014/main" id="{F1BBF7A1-49B6-4688-8D2E-95C7460E04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98093" y="4789079"/>
            <a:ext cx="590209" cy="590209"/>
          </a:xfrm>
          <a:prstGeom prst="rect">
            <a:avLst/>
          </a:prstGeom>
        </p:spPr>
      </p:pic>
      <p:pic>
        <p:nvPicPr>
          <p:cNvPr id="115" name="Gráfico 114">
            <a:extLst>
              <a:ext uri="{FF2B5EF4-FFF2-40B4-BE49-F238E27FC236}">
                <a16:creationId xmlns:a16="http://schemas.microsoft.com/office/drawing/2014/main" id="{F9DC3D30-EF5B-4809-BB3B-01996FEBAF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23390" y="4831578"/>
            <a:ext cx="590209" cy="590209"/>
          </a:xfrm>
          <a:prstGeom prst="rect">
            <a:avLst/>
          </a:prstGeom>
        </p:spPr>
      </p:pic>
      <p:grpSp>
        <p:nvGrpSpPr>
          <p:cNvPr id="116" name="Agrupar 115">
            <a:extLst>
              <a:ext uri="{FF2B5EF4-FFF2-40B4-BE49-F238E27FC236}">
                <a16:creationId xmlns:a16="http://schemas.microsoft.com/office/drawing/2014/main" id="{549A27E3-1B87-46C0-A67F-A00D28D730B5}"/>
              </a:ext>
            </a:extLst>
          </p:cNvPr>
          <p:cNvGrpSpPr/>
          <p:nvPr/>
        </p:nvGrpSpPr>
        <p:grpSpPr>
          <a:xfrm>
            <a:off x="2462918" y="5113583"/>
            <a:ext cx="1932660" cy="278405"/>
            <a:chOff x="2082799" y="3150575"/>
            <a:chExt cx="1932796" cy="278425"/>
          </a:xfrm>
        </p:grpSpPr>
        <p:sp>
          <p:nvSpPr>
            <p:cNvPr id="117" name="Elipse 116">
              <a:extLst>
                <a:ext uri="{FF2B5EF4-FFF2-40B4-BE49-F238E27FC236}">
                  <a16:creationId xmlns:a16="http://schemas.microsoft.com/office/drawing/2014/main" id="{6EC9ACFC-C579-4432-8FD2-06025557EEE0}"/>
                </a:ext>
              </a:extLst>
            </p:cNvPr>
            <p:cNvSpPr/>
            <p:nvPr/>
          </p:nvSpPr>
          <p:spPr>
            <a:xfrm>
              <a:off x="2082799" y="3150575"/>
              <a:ext cx="142095" cy="2784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8" name="Retângulo 117">
              <a:extLst>
                <a:ext uri="{FF2B5EF4-FFF2-40B4-BE49-F238E27FC236}">
                  <a16:creationId xmlns:a16="http://schemas.microsoft.com/office/drawing/2014/main" id="{80BF1697-8992-4586-82FF-3EACA7ABF75F}"/>
                </a:ext>
              </a:extLst>
            </p:cNvPr>
            <p:cNvSpPr/>
            <p:nvPr/>
          </p:nvSpPr>
          <p:spPr>
            <a:xfrm>
              <a:off x="2174094" y="3163677"/>
              <a:ext cx="1750206" cy="2526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9" name="Elipse 118">
              <a:extLst>
                <a:ext uri="{FF2B5EF4-FFF2-40B4-BE49-F238E27FC236}">
                  <a16:creationId xmlns:a16="http://schemas.microsoft.com/office/drawing/2014/main" id="{48026845-828D-46F6-BF4C-EE0652515FFE}"/>
                </a:ext>
              </a:extLst>
            </p:cNvPr>
            <p:cNvSpPr/>
            <p:nvPr/>
          </p:nvSpPr>
          <p:spPr>
            <a:xfrm>
              <a:off x="3873500" y="3150575"/>
              <a:ext cx="142095" cy="2784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BDD1C115-7696-4771-847D-6BD07271C4ED}"/>
              </a:ext>
            </a:extLst>
          </p:cNvPr>
          <p:cNvSpPr txBox="1"/>
          <p:nvPr/>
        </p:nvSpPr>
        <p:spPr>
          <a:xfrm>
            <a:off x="3223074" y="4784147"/>
            <a:ext cx="486030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55" b="1" dirty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</a:p>
        </p:txBody>
      </p:sp>
      <p:grpSp>
        <p:nvGrpSpPr>
          <p:cNvPr id="121" name="Agrupar 120">
            <a:extLst>
              <a:ext uri="{FF2B5EF4-FFF2-40B4-BE49-F238E27FC236}">
                <a16:creationId xmlns:a16="http://schemas.microsoft.com/office/drawing/2014/main" id="{87F41925-A112-496E-8091-39A3CB267690}"/>
              </a:ext>
            </a:extLst>
          </p:cNvPr>
          <p:cNvGrpSpPr/>
          <p:nvPr/>
        </p:nvGrpSpPr>
        <p:grpSpPr>
          <a:xfrm>
            <a:off x="5993420" y="5064101"/>
            <a:ext cx="1932660" cy="278405"/>
            <a:chOff x="2082799" y="3150575"/>
            <a:chExt cx="1932796" cy="278425"/>
          </a:xfrm>
        </p:grpSpPr>
        <p:sp>
          <p:nvSpPr>
            <p:cNvPr id="122" name="Elipse 121">
              <a:extLst>
                <a:ext uri="{FF2B5EF4-FFF2-40B4-BE49-F238E27FC236}">
                  <a16:creationId xmlns:a16="http://schemas.microsoft.com/office/drawing/2014/main" id="{384CCAC1-4031-46B8-8C95-0A8C54C954F6}"/>
                </a:ext>
              </a:extLst>
            </p:cNvPr>
            <p:cNvSpPr/>
            <p:nvPr/>
          </p:nvSpPr>
          <p:spPr>
            <a:xfrm>
              <a:off x="2082799" y="3150575"/>
              <a:ext cx="142095" cy="2784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3" name="Retângulo 122">
              <a:extLst>
                <a:ext uri="{FF2B5EF4-FFF2-40B4-BE49-F238E27FC236}">
                  <a16:creationId xmlns:a16="http://schemas.microsoft.com/office/drawing/2014/main" id="{F7A0D362-065D-4CCB-90D0-694F40113077}"/>
                </a:ext>
              </a:extLst>
            </p:cNvPr>
            <p:cNvSpPr/>
            <p:nvPr/>
          </p:nvSpPr>
          <p:spPr>
            <a:xfrm>
              <a:off x="2174094" y="3163677"/>
              <a:ext cx="1750206" cy="2526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4" name="Elipse 123">
              <a:extLst>
                <a:ext uri="{FF2B5EF4-FFF2-40B4-BE49-F238E27FC236}">
                  <a16:creationId xmlns:a16="http://schemas.microsoft.com/office/drawing/2014/main" id="{E1A6C30D-4950-4044-BC36-4C011015D230}"/>
                </a:ext>
              </a:extLst>
            </p:cNvPr>
            <p:cNvSpPr/>
            <p:nvPr/>
          </p:nvSpPr>
          <p:spPr>
            <a:xfrm>
              <a:off x="3873500" y="3150575"/>
              <a:ext cx="142095" cy="2784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5" name="Agrupar 124">
            <a:extLst>
              <a:ext uri="{FF2B5EF4-FFF2-40B4-BE49-F238E27FC236}">
                <a16:creationId xmlns:a16="http://schemas.microsoft.com/office/drawing/2014/main" id="{450FED6E-53B0-4585-9301-61A2C8AFB092}"/>
              </a:ext>
            </a:extLst>
          </p:cNvPr>
          <p:cNvGrpSpPr/>
          <p:nvPr/>
        </p:nvGrpSpPr>
        <p:grpSpPr>
          <a:xfrm>
            <a:off x="9009639" y="5064101"/>
            <a:ext cx="1932660" cy="278405"/>
            <a:chOff x="2082799" y="3150575"/>
            <a:chExt cx="1932796" cy="278425"/>
          </a:xfrm>
        </p:grpSpPr>
        <p:sp>
          <p:nvSpPr>
            <p:cNvPr id="126" name="Elipse 125">
              <a:extLst>
                <a:ext uri="{FF2B5EF4-FFF2-40B4-BE49-F238E27FC236}">
                  <a16:creationId xmlns:a16="http://schemas.microsoft.com/office/drawing/2014/main" id="{5BD6A96F-A72D-42A3-A603-74C5E9572127}"/>
                </a:ext>
              </a:extLst>
            </p:cNvPr>
            <p:cNvSpPr/>
            <p:nvPr/>
          </p:nvSpPr>
          <p:spPr>
            <a:xfrm>
              <a:off x="2082799" y="3150575"/>
              <a:ext cx="142095" cy="2784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7" name="Retângulo 126">
              <a:extLst>
                <a:ext uri="{FF2B5EF4-FFF2-40B4-BE49-F238E27FC236}">
                  <a16:creationId xmlns:a16="http://schemas.microsoft.com/office/drawing/2014/main" id="{F06F021A-DFBA-4DA3-B3BC-8F1E9632C417}"/>
                </a:ext>
              </a:extLst>
            </p:cNvPr>
            <p:cNvSpPr/>
            <p:nvPr/>
          </p:nvSpPr>
          <p:spPr>
            <a:xfrm>
              <a:off x="2174094" y="3163677"/>
              <a:ext cx="1750206" cy="2526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id="{3CE90125-C325-44C5-8EE2-3115B2AD2D95}"/>
                </a:ext>
              </a:extLst>
            </p:cNvPr>
            <p:cNvSpPr/>
            <p:nvPr/>
          </p:nvSpPr>
          <p:spPr>
            <a:xfrm>
              <a:off x="3873500" y="3150575"/>
              <a:ext cx="142095" cy="2784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9" name="CaixaDeTexto 128">
            <a:extLst>
              <a:ext uri="{FF2B5EF4-FFF2-40B4-BE49-F238E27FC236}">
                <a16:creationId xmlns:a16="http://schemas.microsoft.com/office/drawing/2014/main" id="{CD89BE52-BDD9-4713-A227-B4C354E27051}"/>
              </a:ext>
            </a:extLst>
          </p:cNvPr>
          <p:cNvSpPr txBox="1"/>
          <p:nvPr/>
        </p:nvSpPr>
        <p:spPr>
          <a:xfrm>
            <a:off x="1071377" y="4392777"/>
            <a:ext cx="694421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55" b="1" dirty="0">
                <a:latin typeface="Arial" panose="020B0604020202020204" pitchFamily="34" charset="0"/>
                <a:cs typeface="Arial" panose="020B0604020202020204" pitchFamily="34" charset="0"/>
              </a:rPr>
              <a:t>FPSO</a:t>
            </a:r>
          </a:p>
        </p:txBody>
      </p:sp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2A619F0B-1291-4931-ACBA-C209FFDDC307}"/>
              </a:ext>
            </a:extLst>
          </p:cNvPr>
          <p:cNvSpPr txBox="1"/>
          <p:nvPr/>
        </p:nvSpPr>
        <p:spPr>
          <a:xfrm>
            <a:off x="6316596" y="4784146"/>
            <a:ext cx="1471878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55" b="1" dirty="0">
                <a:latin typeface="Arial" panose="020B0604020202020204" pitchFamily="34" charset="0"/>
                <a:cs typeface="Arial" panose="020B0604020202020204" pitchFamily="34" charset="0"/>
              </a:rPr>
              <a:t>TRANSPORTE</a:t>
            </a:r>
          </a:p>
        </p:txBody>
      </p:sp>
      <p:sp>
        <p:nvSpPr>
          <p:cNvPr id="131" name="CaixaDeTexto 130">
            <a:extLst>
              <a:ext uri="{FF2B5EF4-FFF2-40B4-BE49-F238E27FC236}">
                <a16:creationId xmlns:a16="http://schemas.microsoft.com/office/drawing/2014/main" id="{E9940E13-6A8F-4CD1-92A8-4564DD595626}"/>
              </a:ext>
            </a:extLst>
          </p:cNvPr>
          <p:cNvSpPr txBox="1"/>
          <p:nvPr/>
        </p:nvSpPr>
        <p:spPr>
          <a:xfrm>
            <a:off x="4927419" y="4410521"/>
            <a:ext cx="486030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55" b="1" dirty="0">
                <a:latin typeface="Arial" panose="020B0604020202020204" pitchFamily="34" charset="0"/>
                <a:cs typeface="Arial" panose="020B0604020202020204" pitchFamily="34" charset="0"/>
              </a:rPr>
              <a:t>SIP</a:t>
            </a:r>
          </a:p>
        </p:txBody>
      </p:sp>
      <p:sp>
        <p:nvSpPr>
          <p:cNvPr id="132" name="CaixaDeTexto 131">
            <a:extLst>
              <a:ext uri="{FF2B5EF4-FFF2-40B4-BE49-F238E27FC236}">
                <a16:creationId xmlns:a16="http://schemas.microsoft.com/office/drawing/2014/main" id="{E233197B-AE8D-4977-B1FC-BBA102EF3012}"/>
              </a:ext>
            </a:extLst>
          </p:cNvPr>
          <p:cNvSpPr txBox="1"/>
          <p:nvPr/>
        </p:nvSpPr>
        <p:spPr>
          <a:xfrm>
            <a:off x="9258552" y="4781783"/>
            <a:ext cx="1531188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55" b="1" dirty="0">
                <a:latin typeface="Arial" panose="020B0604020202020204" pitchFamily="34" charset="0"/>
                <a:cs typeface="Arial" panose="020B0604020202020204" pitchFamily="34" charset="0"/>
              </a:rPr>
              <a:t>DISTRIBUIÇÃO</a:t>
            </a:r>
          </a:p>
        </p:txBody>
      </p:sp>
      <p:sp>
        <p:nvSpPr>
          <p:cNvPr id="133" name="CaixaDeTexto 132">
            <a:extLst>
              <a:ext uri="{FF2B5EF4-FFF2-40B4-BE49-F238E27FC236}">
                <a16:creationId xmlns:a16="http://schemas.microsoft.com/office/drawing/2014/main" id="{2AB67E49-AA41-406F-859C-D60F0001D5A9}"/>
              </a:ext>
            </a:extLst>
          </p:cNvPr>
          <p:cNvSpPr txBox="1"/>
          <p:nvPr/>
        </p:nvSpPr>
        <p:spPr>
          <a:xfrm>
            <a:off x="7981874" y="4413063"/>
            <a:ext cx="1005403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55" b="1" i="1" dirty="0">
                <a:latin typeface="Arial" panose="020B0604020202020204" pitchFamily="34" charset="0"/>
                <a:cs typeface="Arial" panose="020B0604020202020204" pitchFamily="34" charset="0"/>
              </a:rPr>
              <a:t>City Gate</a:t>
            </a:r>
          </a:p>
        </p:txBody>
      </p:sp>
      <p:sp>
        <p:nvSpPr>
          <p:cNvPr id="134" name="CaixaDeTexto 133">
            <a:extLst>
              <a:ext uri="{FF2B5EF4-FFF2-40B4-BE49-F238E27FC236}">
                <a16:creationId xmlns:a16="http://schemas.microsoft.com/office/drawing/2014/main" id="{79C6E595-8E57-4FDB-B36D-1D2D3B731917}"/>
              </a:ext>
            </a:extLst>
          </p:cNvPr>
          <p:cNvSpPr txBox="1"/>
          <p:nvPr/>
        </p:nvSpPr>
        <p:spPr>
          <a:xfrm>
            <a:off x="764509" y="5604363"/>
            <a:ext cx="1331518" cy="7278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5445" tIns="27723" rIns="55445" bIns="2772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183" b="1" dirty="0">
                <a:solidFill>
                  <a:srgbClr val="134461"/>
                </a:solidFill>
                <a:cs typeface="Calibri"/>
              </a:rPr>
              <a:t>Molécula</a:t>
            </a:r>
            <a:r>
              <a:rPr lang="pt-BR" sz="2183" dirty="0">
                <a:solidFill>
                  <a:srgbClr val="002060"/>
                </a:solidFill>
                <a:cs typeface="Calibri"/>
              </a:rPr>
              <a:t> </a:t>
            </a:r>
            <a:endParaRPr lang="en-US" sz="2183" b="1" dirty="0">
              <a:solidFill>
                <a:srgbClr val="134461"/>
              </a:solidFill>
              <a:cs typeface="Calibri"/>
            </a:endParaRPr>
          </a:p>
        </p:txBody>
      </p:sp>
      <p:cxnSp>
        <p:nvCxnSpPr>
          <p:cNvPr id="135" name="Conector reto 134">
            <a:extLst>
              <a:ext uri="{FF2B5EF4-FFF2-40B4-BE49-F238E27FC236}">
                <a16:creationId xmlns:a16="http://schemas.microsoft.com/office/drawing/2014/main" id="{E197A4DB-567D-46BA-9FC1-D9DBA7B35F9C}"/>
              </a:ext>
            </a:extLst>
          </p:cNvPr>
          <p:cNvCxnSpPr/>
          <p:nvPr/>
        </p:nvCxnSpPr>
        <p:spPr>
          <a:xfrm>
            <a:off x="628853" y="3687378"/>
            <a:ext cx="11084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" name="Gráfico 135">
            <a:extLst>
              <a:ext uri="{FF2B5EF4-FFF2-40B4-BE49-F238E27FC236}">
                <a16:creationId xmlns:a16="http://schemas.microsoft.com/office/drawing/2014/main" id="{927E7596-A594-48A6-A7AD-AF336D158C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135" y="2766540"/>
            <a:ext cx="807101" cy="705481"/>
          </a:xfrm>
          <a:prstGeom prst="rect">
            <a:avLst/>
          </a:prstGeom>
        </p:spPr>
      </p:pic>
      <p:pic>
        <p:nvPicPr>
          <p:cNvPr id="137" name="Gráfico 136">
            <a:extLst>
              <a:ext uri="{FF2B5EF4-FFF2-40B4-BE49-F238E27FC236}">
                <a16:creationId xmlns:a16="http://schemas.microsoft.com/office/drawing/2014/main" id="{EE426F6B-E24B-4B99-850C-79C6D0E72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2643" y="2205831"/>
            <a:ext cx="684727" cy="598515"/>
          </a:xfrm>
          <a:prstGeom prst="rect">
            <a:avLst/>
          </a:prstGeom>
        </p:spPr>
      </p:pic>
      <p:pic>
        <p:nvPicPr>
          <p:cNvPr id="138" name="Gráfico 137">
            <a:extLst>
              <a:ext uri="{FF2B5EF4-FFF2-40B4-BE49-F238E27FC236}">
                <a16:creationId xmlns:a16="http://schemas.microsoft.com/office/drawing/2014/main" id="{160E2BF9-5E9B-433C-81F4-DBEEEA4BC9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135" y="2136522"/>
            <a:ext cx="807102" cy="705481"/>
          </a:xfrm>
          <a:prstGeom prst="rect">
            <a:avLst/>
          </a:prstGeom>
        </p:spPr>
      </p:pic>
      <p:pic>
        <p:nvPicPr>
          <p:cNvPr id="139" name="Gráfico 138">
            <a:extLst>
              <a:ext uri="{FF2B5EF4-FFF2-40B4-BE49-F238E27FC236}">
                <a16:creationId xmlns:a16="http://schemas.microsoft.com/office/drawing/2014/main" id="{BA05F1C2-7BE7-48E6-BFB4-4FDB06C40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67978" y="2205831"/>
            <a:ext cx="716020" cy="625868"/>
          </a:xfrm>
          <a:prstGeom prst="rect">
            <a:avLst/>
          </a:prstGeom>
        </p:spPr>
      </p:pic>
      <p:pic>
        <p:nvPicPr>
          <p:cNvPr id="140" name="Gráfico 139">
            <a:extLst>
              <a:ext uri="{FF2B5EF4-FFF2-40B4-BE49-F238E27FC236}">
                <a16:creationId xmlns:a16="http://schemas.microsoft.com/office/drawing/2014/main" id="{B4907968-EC26-4EBE-B217-F0FBE4C2A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3746" y="2842149"/>
            <a:ext cx="716020" cy="625868"/>
          </a:xfrm>
          <a:prstGeom prst="rect">
            <a:avLst/>
          </a:prstGeom>
        </p:spPr>
      </p:pic>
      <p:pic>
        <p:nvPicPr>
          <p:cNvPr id="141" name="Gráfico 140">
            <a:extLst>
              <a:ext uri="{FF2B5EF4-FFF2-40B4-BE49-F238E27FC236}">
                <a16:creationId xmlns:a16="http://schemas.microsoft.com/office/drawing/2014/main" id="{57A23F7B-48A2-43DB-8EAC-2BDAE62E37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9378" y="2842149"/>
            <a:ext cx="716020" cy="625868"/>
          </a:xfrm>
          <a:prstGeom prst="rect">
            <a:avLst/>
          </a:prstGeom>
        </p:spPr>
      </p:pic>
      <p:pic>
        <p:nvPicPr>
          <p:cNvPr id="142" name="Gráfico 141">
            <a:extLst>
              <a:ext uri="{FF2B5EF4-FFF2-40B4-BE49-F238E27FC236}">
                <a16:creationId xmlns:a16="http://schemas.microsoft.com/office/drawing/2014/main" id="{50CB3B87-F4AC-4AD5-AB55-52637EC9B0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4607" y="2205831"/>
            <a:ext cx="684727" cy="598515"/>
          </a:xfrm>
          <a:prstGeom prst="rect">
            <a:avLst/>
          </a:prstGeom>
        </p:spPr>
      </p:pic>
      <p:pic>
        <p:nvPicPr>
          <p:cNvPr id="143" name="Gráfico 142">
            <a:extLst>
              <a:ext uri="{FF2B5EF4-FFF2-40B4-BE49-F238E27FC236}">
                <a16:creationId xmlns:a16="http://schemas.microsoft.com/office/drawing/2014/main" id="{B546A7A4-0ECF-4C37-9F78-BD71B5A824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9942" y="2205831"/>
            <a:ext cx="716020" cy="625868"/>
          </a:xfrm>
          <a:prstGeom prst="rect">
            <a:avLst/>
          </a:prstGeom>
        </p:spPr>
      </p:pic>
      <p:pic>
        <p:nvPicPr>
          <p:cNvPr id="144" name="Gráfico 143">
            <a:extLst>
              <a:ext uri="{FF2B5EF4-FFF2-40B4-BE49-F238E27FC236}">
                <a16:creationId xmlns:a16="http://schemas.microsoft.com/office/drawing/2014/main" id="{1847EC62-C9A5-4E88-A214-5B0417B40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5010" y="2842149"/>
            <a:ext cx="716020" cy="625868"/>
          </a:xfrm>
          <a:prstGeom prst="rect">
            <a:avLst/>
          </a:prstGeom>
        </p:spPr>
      </p:pic>
      <p:pic>
        <p:nvPicPr>
          <p:cNvPr id="145" name="Gráfico 144">
            <a:extLst>
              <a:ext uri="{FF2B5EF4-FFF2-40B4-BE49-F238E27FC236}">
                <a16:creationId xmlns:a16="http://schemas.microsoft.com/office/drawing/2014/main" id="{630A3439-DC58-4092-9013-079908BF0F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0642" y="2842149"/>
            <a:ext cx="716020" cy="625868"/>
          </a:xfrm>
          <a:prstGeom prst="rect">
            <a:avLst/>
          </a:prstGeom>
        </p:spPr>
      </p:pic>
      <p:pic>
        <p:nvPicPr>
          <p:cNvPr id="146" name="Gráfico 145">
            <a:extLst>
              <a:ext uri="{FF2B5EF4-FFF2-40B4-BE49-F238E27FC236}">
                <a16:creationId xmlns:a16="http://schemas.microsoft.com/office/drawing/2014/main" id="{8574B8DF-6123-4AAA-95F4-AFE1FE5078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6571" y="2205831"/>
            <a:ext cx="684727" cy="598515"/>
          </a:xfrm>
          <a:prstGeom prst="rect">
            <a:avLst/>
          </a:prstGeom>
        </p:spPr>
      </p:pic>
      <p:pic>
        <p:nvPicPr>
          <p:cNvPr id="147" name="Gráfico 146">
            <a:extLst>
              <a:ext uri="{FF2B5EF4-FFF2-40B4-BE49-F238E27FC236}">
                <a16:creationId xmlns:a16="http://schemas.microsoft.com/office/drawing/2014/main" id="{0F900F5B-6D09-49E5-9EEF-5C0FBCC8CA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1906" y="2205831"/>
            <a:ext cx="716020" cy="625868"/>
          </a:xfrm>
          <a:prstGeom prst="rect">
            <a:avLst/>
          </a:prstGeom>
        </p:spPr>
      </p:pic>
      <p:pic>
        <p:nvPicPr>
          <p:cNvPr id="148" name="Gráfico 147">
            <a:extLst>
              <a:ext uri="{FF2B5EF4-FFF2-40B4-BE49-F238E27FC236}">
                <a16:creationId xmlns:a16="http://schemas.microsoft.com/office/drawing/2014/main" id="{369EEC0F-CA2B-441E-99A6-307ADEDDF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6274" y="2842149"/>
            <a:ext cx="716020" cy="625868"/>
          </a:xfrm>
          <a:prstGeom prst="rect">
            <a:avLst/>
          </a:prstGeom>
        </p:spPr>
      </p:pic>
      <p:pic>
        <p:nvPicPr>
          <p:cNvPr id="149" name="Gráfico 148">
            <a:extLst>
              <a:ext uri="{FF2B5EF4-FFF2-40B4-BE49-F238E27FC236}">
                <a16:creationId xmlns:a16="http://schemas.microsoft.com/office/drawing/2014/main" id="{51213C03-DFB1-4AAF-B02B-51EF7A1026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1906" y="2842149"/>
            <a:ext cx="716020" cy="625868"/>
          </a:xfrm>
          <a:prstGeom prst="rect">
            <a:avLst/>
          </a:prstGeom>
        </p:spPr>
      </p:pic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7416A2EF-63A0-4010-A04B-143B1F56A51D}"/>
              </a:ext>
            </a:extLst>
          </p:cNvPr>
          <p:cNvSpPr txBox="1"/>
          <p:nvPr/>
        </p:nvSpPr>
        <p:spPr>
          <a:xfrm>
            <a:off x="1160226" y="1568705"/>
            <a:ext cx="588623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5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Hoje</a:t>
            </a:r>
          </a:p>
        </p:txBody>
      </p:sp>
      <p:sp>
        <p:nvSpPr>
          <p:cNvPr id="151" name="CaixaDeTexto 150">
            <a:extLst>
              <a:ext uri="{FF2B5EF4-FFF2-40B4-BE49-F238E27FC236}">
                <a16:creationId xmlns:a16="http://schemas.microsoft.com/office/drawing/2014/main" id="{3EED0107-1D94-4CAA-AF5F-A21697C08A0C}"/>
              </a:ext>
            </a:extLst>
          </p:cNvPr>
          <p:cNvSpPr txBox="1"/>
          <p:nvPr/>
        </p:nvSpPr>
        <p:spPr>
          <a:xfrm>
            <a:off x="5206147" y="1616261"/>
            <a:ext cx="774571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5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Futuro</a:t>
            </a:r>
          </a:p>
        </p:txBody>
      </p:sp>
      <p:sp>
        <p:nvSpPr>
          <p:cNvPr id="152" name="CaixaDeTexto 151">
            <a:extLst>
              <a:ext uri="{FF2B5EF4-FFF2-40B4-BE49-F238E27FC236}">
                <a16:creationId xmlns:a16="http://schemas.microsoft.com/office/drawing/2014/main" id="{25D0367F-6191-4E61-8956-F1C2BBE844BB}"/>
              </a:ext>
            </a:extLst>
          </p:cNvPr>
          <p:cNvSpPr txBox="1"/>
          <p:nvPr/>
        </p:nvSpPr>
        <p:spPr>
          <a:xfrm>
            <a:off x="832755" y="1904270"/>
            <a:ext cx="1396536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92" dirty="0">
                <a:latin typeface="Arial" panose="020B0604020202020204" pitchFamily="34" charset="0"/>
                <a:cs typeface="Arial" panose="020B0604020202020204" pitchFamily="34" charset="0"/>
              </a:rPr>
              <a:t>2-3 cargas por mês</a:t>
            </a:r>
          </a:p>
        </p:txBody>
      </p:sp>
      <p:sp>
        <p:nvSpPr>
          <p:cNvPr id="153" name="CaixaDeTexto 152">
            <a:extLst>
              <a:ext uri="{FF2B5EF4-FFF2-40B4-BE49-F238E27FC236}">
                <a16:creationId xmlns:a16="http://schemas.microsoft.com/office/drawing/2014/main" id="{471E085A-0EA7-4FBC-B4FA-5E1F094B8349}"/>
              </a:ext>
            </a:extLst>
          </p:cNvPr>
          <p:cNvSpPr txBox="1"/>
          <p:nvPr/>
        </p:nvSpPr>
        <p:spPr>
          <a:xfrm>
            <a:off x="5012579" y="1912558"/>
            <a:ext cx="1122423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92" dirty="0">
                <a:latin typeface="Arial" panose="020B0604020202020204" pitchFamily="34" charset="0"/>
                <a:cs typeface="Arial" panose="020B0604020202020204" pitchFamily="34" charset="0"/>
              </a:rPr>
              <a:t>1 carga por dia</a:t>
            </a:r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id="{C1950853-F304-4F25-A62D-F6129F4F938B}"/>
              </a:ext>
            </a:extLst>
          </p:cNvPr>
          <p:cNvSpPr txBox="1"/>
          <p:nvPr/>
        </p:nvSpPr>
        <p:spPr>
          <a:xfrm>
            <a:off x="455196" y="3952480"/>
            <a:ext cx="3183885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92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Hoje: </a:t>
            </a:r>
            <a:r>
              <a:rPr lang="pt-BR" sz="1092" dirty="0">
                <a:latin typeface="Arial" panose="020B0604020202020204" pitchFamily="34" charset="0"/>
                <a:cs typeface="Arial" panose="020B0604020202020204" pitchFamily="34" charset="0"/>
              </a:rPr>
              <a:t>Venda na boca do poço para a Petrobras</a:t>
            </a:r>
          </a:p>
        </p:txBody>
      </p:sp>
      <p:sp>
        <p:nvSpPr>
          <p:cNvPr id="155" name="CaixaDeTexto 154">
            <a:extLst>
              <a:ext uri="{FF2B5EF4-FFF2-40B4-BE49-F238E27FC236}">
                <a16:creationId xmlns:a16="http://schemas.microsoft.com/office/drawing/2014/main" id="{55F378CD-12E8-4D73-9B1A-003BF99D464D}"/>
              </a:ext>
            </a:extLst>
          </p:cNvPr>
          <p:cNvSpPr txBox="1"/>
          <p:nvPr/>
        </p:nvSpPr>
        <p:spPr>
          <a:xfrm rot="16200000">
            <a:off x="155274" y="2271007"/>
            <a:ext cx="599844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55" b="1" dirty="0">
                <a:latin typeface="Arial" panose="020B0604020202020204" pitchFamily="34" charset="0"/>
                <a:cs typeface="Arial" panose="020B0604020202020204" pitchFamily="34" charset="0"/>
              </a:rPr>
              <a:t>Óleo</a:t>
            </a:r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B36312DF-3EA9-48CD-8498-D6E234D4A84D}"/>
              </a:ext>
            </a:extLst>
          </p:cNvPr>
          <p:cNvSpPr txBox="1"/>
          <p:nvPr/>
        </p:nvSpPr>
        <p:spPr>
          <a:xfrm rot="16200000">
            <a:off x="216017" y="4484821"/>
            <a:ext cx="538930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55" b="1" dirty="0">
                <a:latin typeface="Arial" panose="020B0604020202020204" pitchFamily="34" charset="0"/>
                <a:cs typeface="Arial" panose="020B0604020202020204" pitchFamily="34" charset="0"/>
              </a:rPr>
              <a:t>Gás</a:t>
            </a:r>
          </a:p>
        </p:txBody>
      </p:sp>
      <p:sp>
        <p:nvSpPr>
          <p:cNvPr id="157" name="CaixaDeTexto 156">
            <a:extLst>
              <a:ext uri="{FF2B5EF4-FFF2-40B4-BE49-F238E27FC236}">
                <a16:creationId xmlns:a16="http://schemas.microsoft.com/office/drawing/2014/main" id="{5694CC93-2F24-430B-BC23-698B1BC6A7BF}"/>
              </a:ext>
            </a:extLst>
          </p:cNvPr>
          <p:cNvSpPr txBox="1"/>
          <p:nvPr/>
        </p:nvSpPr>
        <p:spPr>
          <a:xfrm>
            <a:off x="10328404" y="3891129"/>
            <a:ext cx="1593688" cy="428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92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Futuro: </a:t>
            </a:r>
            <a:r>
              <a:rPr lang="pt-BR" sz="1092" dirty="0">
                <a:latin typeface="Arial" panose="020B0604020202020204" pitchFamily="34" charset="0"/>
                <a:cs typeface="Arial" panose="020B0604020202020204" pitchFamily="34" charset="0"/>
              </a:rPr>
              <a:t>Venda ao mercado</a:t>
            </a:r>
          </a:p>
        </p:txBody>
      </p:sp>
    </p:spTree>
    <p:extLst>
      <p:ext uri="{BB962C8B-B14F-4D97-AF65-F5344CB8AC3E}">
        <p14:creationId xmlns:p14="http://schemas.microsoft.com/office/powerpoint/2010/main" val="309759412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>
            <a:extLst>
              <a:ext uri="{FF2B5EF4-FFF2-40B4-BE49-F238E27FC236}">
                <a16:creationId xmlns:a16="http://schemas.microsoft.com/office/drawing/2014/main" id="{374B2937-C90D-49B1-AFE3-7F04F159FF00}"/>
              </a:ext>
            </a:extLst>
          </p:cNvPr>
          <p:cNvSpPr/>
          <p:nvPr/>
        </p:nvSpPr>
        <p:spPr bwMode="auto">
          <a:xfrm>
            <a:off x="11769" y="-56415"/>
            <a:ext cx="12192000" cy="610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917518EE-CEAA-4E23-B9C5-A89D7B52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27" y="232931"/>
            <a:ext cx="11361483" cy="935090"/>
          </a:xfrm>
        </p:spPr>
        <p:txBody>
          <a:bodyPr>
            <a:normAutofit fontScale="90000"/>
          </a:bodyPr>
          <a:lstStyle/>
          <a:p>
            <a:pPr defTabSz="412750" rtl="0" hangingPunct="0">
              <a:lnSpc>
                <a:spcPct val="100000"/>
              </a:lnSpc>
              <a:defRPr/>
            </a:pPr>
            <a:r>
              <a:rPr lang="en-ZA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O </a:t>
            </a:r>
            <a:r>
              <a:rPr lang="en-ZA" sz="3200" dirty="0" err="1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retrato</a:t>
            </a:r>
            <a:r>
              <a:rPr lang="en-ZA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da </a:t>
            </a:r>
            <a:r>
              <a:rPr lang="en-ZA" sz="3200" dirty="0" err="1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exploração</a:t>
            </a:r>
            <a:r>
              <a:rPr lang="en-ZA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no </a:t>
            </a:r>
            <a:r>
              <a:rPr lang="en-ZA" sz="3200" dirty="0" err="1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polígono</a:t>
            </a:r>
            <a:r>
              <a:rPr lang="en-ZA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do </a:t>
            </a:r>
            <a:r>
              <a:rPr lang="en-ZA" sz="3200" dirty="0" err="1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pré-sal</a:t>
            </a:r>
            <a:br>
              <a:rPr lang="en-ZA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</a:br>
            <a:r>
              <a:rPr lang="pt-BR" sz="20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Precisamos continuar explorando as oportunidades dentro do polígono...</a:t>
            </a:r>
            <a:br>
              <a:rPr lang="pt-BR" sz="44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200" dirty="0">
              <a:solidFill>
                <a:srgbClr val="007C85"/>
              </a:solidFill>
              <a:latin typeface="Arial" panose="020B0604020202020204" pitchFamily="34" charset="0"/>
              <a:cs typeface="Arial" panose="020B0604020202020204" pitchFamily="34" charset="0"/>
              <a:sym typeface="Trebuchet MS"/>
            </a:endParaRPr>
          </a:p>
        </p:txBody>
      </p:sp>
      <p:cxnSp>
        <p:nvCxnSpPr>
          <p:cNvPr id="70" name="Google Shape;1111;p86">
            <a:extLst>
              <a:ext uri="{FF2B5EF4-FFF2-40B4-BE49-F238E27FC236}">
                <a16:creationId xmlns:a16="http://schemas.microsoft.com/office/drawing/2014/main" id="{F68DC2BD-DC51-4C4F-8551-A7DDB1715F40}"/>
              </a:ext>
            </a:extLst>
          </p:cNvPr>
          <p:cNvCxnSpPr/>
          <p:nvPr/>
        </p:nvCxnSpPr>
        <p:spPr>
          <a:xfrm rot="10800000">
            <a:off x="1240461" y="1785470"/>
            <a:ext cx="9378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2" name="Google Shape;1113;p86">
            <a:extLst>
              <a:ext uri="{FF2B5EF4-FFF2-40B4-BE49-F238E27FC236}">
                <a16:creationId xmlns:a16="http://schemas.microsoft.com/office/drawing/2014/main" id="{B4A86035-A8BF-4A1E-B92A-F7376B12D05A}"/>
              </a:ext>
            </a:extLst>
          </p:cNvPr>
          <p:cNvSpPr/>
          <p:nvPr/>
        </p:nvSpPr>
        <p:spPr>
          <a:xfrm>
            <a:off x="5641805" y="1648993"/>
            <a:ext cx="254800" cy="25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pt-BR" sz="6400"/>
          </a:p>
        </p:txBody>
      </p:sp>
      <p:sp>
        <p:nvSpPr>
          <p:cNvPr id="100" name="Title 1">
            <a:extLst>
              <a:ext uri="{FF2B5EF4-FFF2-40B4-BE49-F238E27FC236}">
                <a16:creationId xmlns:a16="http://schemas.microsoft.com/office/drawing/2014/main" id="{28A35A71-5111-4B02-842D-5D3ECC6EBD81}"/>
              </a:ext>
            </a:extLst>
          </p:cNvPr>
          <p:cNvSpPr txBox="1">
            <a:spLocks/>
          </p:cNvSpPr>
          <p:nvPr/>
        </p:nvSpPr>
        <p:spPr>
          <a:xfrm>
            <a:off x="7162654" y="1311789"/>
            <a:ext cx="1497120" cy="5472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54492"/>
            <a:r>
              <a:rPr lang="pt-BR" sz="2200" b="1">
                <a:solidFill>
                  <a:srgbClr val="002F4F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Presente</a:t>
            </a:r>
          </a:p>
        </p:txBody>
      </p:sp>
      <p:sp>
        <p:nvSpPr>
          <p:cNvPr id="101" name="Title 1">
            <a:extLst>
              <a:ext uri="{FF2B5EF4-FFF2-40B4-BE49-F238E27FC236}">
                <a16:creationId xmlns:a16="http://schemas.microsoft.com/office/drawing/2014/main" id="{9F8EDBE1-B6DA-421E-8F5E-80813404F70D}"/>
              </a:ext>
            </a:extLst>
          </p:cNvPr>
          <p:cNvSpPr txBox="1">
            <a:spLocks/>
          </p:cNvSpPr>
          <p:nvPr/>
        </p:nvSpPr>
        <p:spPr>
          <a:xfrm>
            <a:off x="2207568" y="1267206"/>
            <a:ext cx="1514511" cy="5472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54492"/>
            <a:r>
              <a:rPr lang="pt-BR" sz="2200" b="1">
                <a:solidFill>
                  <a:srgbClr val="002F4F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Passado</a:t>
            </a:r>
          </a:p>
        </p:txBody>
      </p:sp>
      <p:sp>
        <p:nvSpPr>
          <p:cNvPr id="104" name="Google Shape;9389;p39">
            <a:extLst>
              <a:ext uri="{FF2B5EF4-FFF2-40B4-BE49-F238E27FC236}">
                <a16:creationId xmlns:a16="http://schemas.microsoft.com/office/drawing/2014/main" id="{A8F2046F-4A39-4283-A8F2-B964A6CB6FDE}"/>
              </a:ext>
            </a:extLst>
          </p:cNvPr>
          <p:cNvSpPr/>
          <p:nvPr/>
        </p:nvSpPr>
        <p:spPr>
          <a:xfrm>
            <a:off x="1181879" y="1997867"/>
            <a:ext cx="642070" cy="609600"/>
          </a:xfrm>
          <a:prstGeom prst="roundRect">
            <a:avLst>
              <a:gd name="adj" fmla="val 50000"/>
            </a:avLst>
          </a:prstGeom>
          <a:solidFill>
            <a:srgbClr val="007C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pt-BR" sz="3300">
              <a:solidFill>
                <a:schemeClr val="bg1"/>
              </a:solidFill>
            </a:endParaRPr>
          </a:p>
        </p:txBody>
      </p:sp>
      <p:sp>
        <p:nvSpPr>
          <p:cNvPr id="105" name="Google Shape;9390;p39">
            <a:extLst>
              <a:ext uri="{FF2B5EF4-FFF2-40B4-BE49-F238E27FC236}">
                <a16:creationId xmlns:a16="http://schemas.microsoft.com/office/drawing/2014/main" id="{E795E9D8-A0F2-4730-A179-88FDFCE872D8}"/>
              </a:ext>
            </a:extLst>
          </p:cNvPr>
          <p:cNvSpPr txBox="1">
            <a:spLocks/>
          </p:cNvSpPr>
          <p:nvPr/>
        </p:nvSpPr>
        <p:spPr>
          <a:xfrm>
            <a:off x="1013114" y="2040467"/>
            <a:ext cx="979600" cy="60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eaLnBrk="1" hangingPunct="1">
              <a:lnSpc>
                <a:spcPct val="85000"/>
              </a:lnSpc>
              <a:defRPr sz="14978" b="1" i="0" u="none" cap="all" spc="-364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pt-BR" sz="4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6" name="Google Shape;9393;p39">
            <a:extLst>
              <a:ext uri="{FF2B5EF4-FFF2-40B4-BE49-F238E27FC236}">
                <a16:creationId xmlns:a16="http://schemas.microsoft.com/office/drawing/2014/main" id="{D4CF333E-79BB-4E42-8668-00D36E05D09C}"/>
              </a:ext>
            </a:extLst>
          </p:cNvPr>
          <p:cNvSpPr txBox="1">
            <a:spLocks/>
          </p:cNvSpPr>
          <p:nvPr/>
        </p:nvSpPr>
        <p:spPr>
          <a:xfrm>
            <a:off x="1866666" y="2073086"/>
            <a:ext cx="3548808" cy="4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eaLnBrk="1" hangingPunct="1">
              <a:lnSpc>
                <a:spcPct val="85000"/>
              </a:lnSpc>
              <a:defRPr lang="pt-BR" sz="8003" b="1" i="0" u="none" cap="none" spc="-90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200"/>
            <a:r>
              <a:rPr lang="pt-BR" sz="1800" dirty="0">
                <a:solidFill>
                  <a:srgbClr val="007C85"/>
                </a:solidFill>
                <a:latin typeface="Trebuchet MS" panose="020B0603020202020204" pitchFamily="34" charset="0"/>
              </a:rPr>
              <a:t>Descobertas gigantes</a:t>
            </a:r>
          </a:p>
        </p:txBody>
      </p:sp>
      <p:sp>
        <p:nvSpPr>
          <p:cNvPr id="111" name="Google Shape;9389;p39">
            <a:extLst>
              <a:ext uri="{FF2B5EF4-FFF2-40B4-BE49-F238E27FC236}">
                <a16:creationId xmlns:a16="http://schemas.microsoft.com/office/drawing/2014/main" id="{6F812B6C-62B7-48A6-8966-824B26088E78}"/>
              </a:ext>
            </a:extLst>
          </p:cNvPr>
          <p:cNvSpPr/>
          <p:nvPr/>
        </p:nvSpPr>
        <p:spPr>
          <a:xfrm>
            <a:off x="1181879" y="2774358"/>
            <a:ext cx="642070" cy="609600"/>
          </a:xfrm>
          <a:prstGeom prst="roundRect">
            <a:avLst>
              <a:gd name="adj" fmla="val 50000"/>
            </a:avLst>
          </a:prstGeom>
          <a:solidFill>
            <a:srgbClr val="007C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pt-BR" sz="3300">
              <a:solidFill>
                <a:schemeClr val="bg1"/>
              </a:solidFill>
            </a:endParaRPr>
          </a:p>
        </p:txBody>
      </p:sp>
      <p:sp>
        <p:nvSpPr>
          <p:cNvPr id="112" name="Google Shape;9390;p39">
            <a:extLst>
              <a:ext uri="{FF2B5EF4-FFF2-40B4-BE49-F238E27FC236}">
                <a16:creationId xmlns:a16="http://schemas.microsoft.com/office/drawing/2014/main" id="{4D39535F-CE99-4BA2-828D-2495F4F03661}"/>
              </a:ext>
            </a:extLst>
          </p:cNvPr>
          <p:cNvSpPr txBox="1">
            <a:spLocks/>
          </p:cNvSpPr>
          <p:nvPr/>
        </p:nvSpPr>
        <p:spPr>
          <a:xfrm>
            <a:off x="1013114" y="2816958"/>
            <a:ext cx="979600" cy="60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eaLnBrk="1" hangingPunct="1">
              <a:lnSpc>
                <a:spcPct val="85000"/>
              </a:lnSpc>
              <a:defRPr sz="14978" b="1" i="0" u="none" cap="all" spc="-364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pt-BR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3" name="Google Shape;9393;p39">
            <a:extLst>
              <a:ext uri="{FF2B5EF4-FFF2-40B4-BE49-F238E27FC236}">
                <a16:creationId xmlns:a16="http://schemas.microsoft.com/office/drawing/2014/main" id="{ACE70543-AA27-40DC-9D47-90F6EF314558}"/>
              </a:ext>
            </a:extLst>
          </p:cNvPr>
          <p:cNvSpPr txBox="1">
            <a:spLocks/>
          </p:cNvSpPr>
          <p:nvPr/>
        </p:nvSpPr>
        <p:spPr>
          <a:xfrm>
            <a:off x="1866666" y="2826147"/>
            <a:ext cx="3377399" cy="4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eaLnBrk="1" hangingPunct="1">
              <a:lnSpc>
                <a:spcPct val="85000"/>
              </a:lnSpc>
              <a:defRPr lang="pt-BR" sz="8003" b="1" i="0" u="none" cap="none" spc="-90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200"/>
            <a:r>
              <a:rPr lang="pt-BR" sz="1800" dirty="0">
                <a:solidFill>
                  <a:srgbClr val="007C85"/>
                </a:solidFill>
                <a:latin typeface="Trebuchet MS" panose="020B0603020202020204" pitchFamily="34" charset="0"/>
              </a:rPr>
              <a:t>Baixo risco exploratório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5EE6086D-0E6D-4FF9-889C-C308D76227CB}"/>
              </a:ext>
            </a:extLst>
          </p:cNvPr>
          <p:cNvGrpSpPr/>
          <p:nvPr/>
        </p:nvGrpSpPr>
        <p:grpSpPr>
          <a:xfrm>
            <a:off x="6153088" y="2000240"/>
            <a:ext cx="979600" cy="652200"/>
            <a:chOff x="12511510" y="5974955"/>
            <a:chExt cx="1959200" cy="1304400"/>
          </a:xfrm>
          <a:solidFill>
            <a:schemeClr val="accent4"/>
          </a:solidFill>
        </p:grpSpPr>
        <p:sp>
          <p:nvSpPr>
            <p:cNvPr id="114" name="Google Shape;9389;p39">
              <a:extLst>
                <a:ext uri="{FF2B5EF4-FFF2-40B4-BE49-F238E27FC236}">
                  <a16:creationId xmlns:a16="http://schemas.microsoft.com/office/drawing/2014/main" id="{67B9F86E-DA7A-4BC7-8294-044DA8618263}"/>
                </a:ext>
              </a:extLst>
            </p:cNvPr>
            <p:cNvSpPr/>
            <p:nvPr/>
          </p:nvSpPr>
          <p:spPr>
            <a:xfrm>
              <a:off x="12849041" y="5974955"/>
              <a:ext cx="1284139" cy="1219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pt-BR" sz="3300">
                <a:solidFill>
                  <a:schemeClr val="bg1"/>
                </a:solidFill>
              </a:endParaRPr>
            </a:p>
          </p:txBody>
        </p:sp>
        <p:sp>
          <p:nvSpPr>
            <p:cNvPr id="115" name="Google Shape;9390;p39">
              <a:extLst>
                <a:ext uri="{FF2B5EF4-FFF2-40B4-BE49-F238E27FC236}">
                  <a16:creationId xmlns:a16="http://schemas.microsoft.com/office/drawing/2014/main" id="{B86EC380-5B13-4A47-AD81-8311D567630A}"/>
                </a:ext>
              </a:extLst>
            </p:cNvPr>
            <p:cNvSpPr txBox="1">
              <a:spLocks/>
            </p:cNvSpPr>
            <p:nvPr/>
          </p:nvSpPr>
          <p:spPr>
            <a:xfrm>
              <a:off x="12511510" y="6060155"/>
              <a:ext cx="1959200" cy="1219200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ctr" anchorCtr="0">
              <a:noAutofit/>
            </a:bodyPr>
            <a:lstStyle>
              <a:lvl1pPr eaLnBrk="1" hangingPunct="1">
                <a:lnSpc>
                  <a:spcPct val="85000"/>
                </a:lnSpc>
                <a:defRPr sz="14978" b="1" i="0" u="none" cap="all" spc="-364" baseline="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457200"/>
              <a:r>
                <a:rPr lang="pt-BR" sz="400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16" name="Google Shape;9393;p39">
            <a:extLst>
              <a:ext uri="{FF2B5EF4-FFF2-40B4-BE49-F238E27FC236}">
                <a16:creationId xmlns:a16="http://schemas.microsoft.com/office/drawing/2014/main" id="{0C559314-01E9-4F2A-8703-88F4B35EDC02}"/>
              </a:ext>
            </a:extLst>
          </p:cNvPr>
          <p:cNvSpPr txBox="1">
            <a:spLocks/>
          </p:cNvSpPr>
          <p:nvPr/>
        </p:nvSpPr>
        <p:spPr>
          <a:xfrm>
            <a:off x="7032103" y="2203842"/>
            <a:ext cx="3755735" cy="4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eaLnBrk="1" hangingPunct="1">
              <a:lnSpc>
                <a:spcPct val="85000"/>
              </a:lnSpc>
              <a:defRPr lang="pt-BR" sz="8003" b="1" i="0" u="none" cap="none" spc="-90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200"/>
            <a:r>
              <a:rPr lang="pt-BR" sz="1800" dirty="0">
                <a:latin typeface="Trebuchet MS" panose="020B0603020202020204" pitchFamily="34" charset="0"/>
              </a:rPr>
              <a:t>Descobertas normais e menores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5F922C5-F00B-4951-8E97-856D46C634AF}"/>
              </a:ext>
            </a:extLst>
          </p:cNvPr>
          <p:cNvGrpSpPr/>
          <p:nvPr/>
        </p:nvGrpSpPr>
        <p:grpSpPr>
          <a:xfrm>
            <a:off x="6153088" y="2793390"/>
            <a:ext cx="979600" cy="652200"/>
            <a:chOff x="12511510" y="7565947"/>
            <a:chExt cx="1959200" cy="1304400"/>
          </a:xfrm>
          <a:solidFill>
            <a:schemeClr val="accent4"/>
          </a:solidFill>
        </p:grpSpPr>
        <p:sp>
          <p:nvSpPr>
            <p:cNvPr id="117" name="Google Shape;9389;p39">
              <a:extLst>
                <a:ext uri="{FF2B5EF4-FFF2-40B4-BE49-F238E27FC236}">
                  <a16:creationId xmlns:a16="http://schemas.microsoft.com/office/drawing/2014/main" id="{D06B8E5B-C6FE-49C2-AB12-39EB4031DF0A}"/>
                </a:ext>
              </a:extLst>
            </p:cNvPr>
            <p:cNvSpPr/>
            <p:nvPr/>
          </p:nvSpPr>
          <p:spPr>
            <a:xfrm>
              <a:off x="12849041" y="7565947"/>
              <a:ext cx="1284139" cy="1219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pt-BR" sz="3300">
                <a:solidFill>
                  <a:schemeClr val="bg1"/>
                </a:solidFill>
              </a:endParaRPr>
            </a:p>
          </p:txBody>
        </p:sp>
        <p:sp>
          <p:nvSpPr>
            <p:cNvPr id="118" name="Google Shape;9390;p39">
              <a:extLst>
                <a:ext uri="{FF2B5EF4-FFF2-40B4-BE49-F238E27FC236}">
                  <a16:creationId xmlns:a16="http://schemas.microsoft.com/office/drawing/2014/main" id="{C09C7F18-4940-4288-B6BA-F637FBFC8D58}"/>
                </a:ext>
              </a:extLst>
            </p:cNvPr>
            <p:cNvSpPr txBox="1">
              <a:spLocks/>
            </p:cNvSpPr>
            <p:nvPr/>
          </p:nvSpPr>
          <p:spPr>
            <a:xfrm>
              <a:off x="12511510" y="7651147"/>
              <a:ext cx="1959200" cy="1219200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ctr" anchorCtr="0">
              <a:noAutofit/>
            </a:bodyPr>
            <a:lstStyle>
              <a:lvl1pPr eaLnBrk="1" hangingPunct="1">
                <a:lnSpc>
                  <a:spcPct val="85000"/>
                </a:lnSpc>
                <a:defRPr sz="14978" b="1" i="0" u="none" cap="all" spc="-364" baseline="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457200"/>
              <a:r>
                <a:rPr lang="pt-BR" sz="400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19" name="Google Shape;9393;p39">
            <a:extLst>
              <a:ext uri="{FF2B5EF4-FFF2-40B4-BE49-F238E27FC236}">
                <a16:creationId xmlns:a16="http://schemas.microsoft.com/office/drawing/2014/main" id="{8B86399D-5E4D-4A87-9B56-0C1DC1DF5F4D}"/>
              </a:ext>
            </a:extLst>
          </p:cNvPr>
          <p:cNvSpPr txBox="1">
            <a:spLocks/>
          </p:cNvSpPr>
          <p:nvPr/>
        </p:nvSpPr>
        <p:spPr>
          <a:xfrm>
            <a:off x="7032104" y="2969341"/>
            <a:ext cx="4167213" cy="4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eaLnBrk="1" hangingPunct="1">
              <a:lnSpc>
                <a:spcPct val="85000"/>
              </a:lnSpc>
              <a:defRPr lang="pt-BR" sz="8003" b="1" i="0" u="none" cap="none" spc="-90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200"/>
            <a:r>
              <a:rPr lang="pt-BR" sz="1800" dirty="0">
                <a:latin typeface="Trebuchet MS" panose="020B0603020202020204" pitchFamily="34" charset="0"/>
              </a:rPr>
              <a:t>Risco exploratório igual a da média mundial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9713109-F941-4F98-A95C-A08F73F6F18C}"/>
              </a:ext>
            </a:extLst>
          </p:cNvPr>
          <p:cNvGrpSpPr/>
          <p:nvPr/>
        </p:nvGrpSpPr>
        <p:grpSpPr>
          <a:xfrm>
            <a:off x="6153088" y="4383035"/>
            <a:ext cx="979600" cy="652200"/>
            <a:chOff x="12511510" y="10740544"/>
            <a:chExt cx="1959200" cy="1304400"/>
          </a:xfrm>
          <a:solidFill>
            <a:schemeClr val="accent4"/>
          </a:solidFill>
        </p:grpSpPr>
        <p:sp>
          <p:nvSpPr>
            <p:cNvPr id="120" name="Google Shape;9389;p39">
              <a:extLst>
                <a:ext uri="{FF2B5EF4-FFF2-40B4-BE49-F238E27FC236}">
                  <a16:creationId xmlns:a16="http://schemas.microsoft.com/office/drawing/2014/main" id="{B234FB98-95F5-4418-BEA4-7876A0A6CD79}"/>
                </a:ext>
              </a:extLst>
            </p:cNvPr>
            <p:cNvSpPr/>
            <p:nvPr/>
          </p:nvSpPr>
          <p:spPr>
            <a:xfrm>
              <a:off x="12849041" y="10740544"/>
              <a:ext cx="1284139" cy="1219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pt-BR" sz="3300">
                <a:solidFill>
                  <a:schemeClr val="bg1"/>
                </a:solidFill>
              </a:endParaRPr>
            </a:p>
          </p:txBody>
        </p:sp>
        <p:sp>
          <p:nvSpPr>
            <p:cNvPr id="121" name="Google Shape;9390;p39">
              <a:extLst>
                <a:ext uri="{FF2B5EF4-FFF2-40B4-BE49-F238E27FC236}">
                  <a16:creationId xmlns:a16="http://schemas.microsoft.com/office/drawing/2014/main" id="{86F6251A-8AD0-4BFB-94F1-4DC49925CA2F}"/>
                </a:ext>
              </a:extLst>
            </p:cNvPr>
            <p:cNvSpPr txBox="1">
              <a:spLocks/>
            </p:cNvSpPr>
            <p:nvPr/>
          </p:nvSpPr>
          <p:spPr>
            <a:xfrm>
              <a:off x="12511510" y="10825744"/>
              <a:ext cx="1959200" cy="1219200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ctr" anchorCtr="0">
              <a:noAutofit/>
            </a:bodyPr>
            <a:lstStyle>
              <a:lvl1pPr eaLnBrk="1" hangingPunct="1">
                <a:lnSpc>
                  <a:spcPct val="85000"/>
                </a:lnSpc>
                <a:defRPr sz="14978" b="1" i="0" u="none" cap="all" spc="-364" baseline="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457200"/>
              <a:r>
                <a:rPr lang="pt-BR" sz="400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B3F738D4-5189-418A-85A2-1F9E56839F5F}"/>
              </a:ext>
            </a:extLst>
          </p:cNvPr>
          <p:cNvGrpSpPr/>
          <p:nvPr/>
        </p:nvGrpSpPr>
        <p:grpSpPr>
          <a:xfrm>
            <a:off x="6162799" y="3586539"/>
            <a:ext cx="979600" cy="655547"/>
            <a:chOff x="12530932" y="9086487"/>
            <a:chExt cx="1959200" cy="1311093"/>
          </a:xfrm>
          <a:solidFill>
            <a:schemeClr val="accent4"/>
          </a:solidFill>
        </p:grpSpPr>
        <p:sp>
          <p:nvSpPr>
            <p:cNvPr id="123" name="Google Shape;9389;p39">
              <a:extLst>
                <a:ext uri="{FF2B5EF4-FFF2-40B4-BE49-F238E27FC236}">
                  <a16:creationId xmlns:a16="http://schemas.microsoft.com/office/drawing/2014/main" id="{4F3C65C8-B8DA-428C-B238-05DD8292B1A2}"/>
                </a:ext>
              </a:extLst>
            </p:cNvPr>
            <p:cNvSpPr/>
            <p:nvPr/>
          </p:nvSpPr>
          <p:spPr>
            <a:xfrm>
              <a:off x="12859269" y="9086487"/>
              <a:ext cx="1284139" cy="1219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pt-BR" sz="3300">
                <a:solidFill>
                  <a:schemeClr val="bg1"/>
                </a:solidFill>
              </a:endParaRPr>
            </a:p>
          </p:txBody>
        </p:sp>
        <p:sp>
          <p:nvSpPr>
            <p:cNvPr id="124" name="Google Shape;9390;p39">
              <a:extLst>
                <a:ext uri="{FF2B5EF4-FFF2-40B4-BE49-F238E27FC236}">
                  <a16:creationId xmlns:a16="http://schemas.microsoft.com/office/drawing/2014/main" id="{5C876A23-F365-4CF4-8C83-53CAD4B97755}"/>
                </a:ext>
              </a:extLst>
            </p:cNvPr>
            <p:cNvSpPr txBox="1">
              <a:spLocks/>
            </p:cNvSpPr>
            <p:nvPr/>
          </p:nvSpPr>
          <p:spPr>
            <a:xfrm>
              <a:off x="12530932" y="9178380"/>
              <a:ext cx="1959200" cy="1219200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ctr" anchorCtr="0">
              <a:noAutofit/>
            </a:bodyPr>
            <a:lstStyle>
              <a:lvl1pPr eaLnBrk="1" hangingPunct="1">
                <a:lnSpc>
                  <a:spcPct val="85000"/>
                </a:lnSpc>
                <a:defRPr sz="14978" b="1" i="0" u="none" cap="all" spc="-364" baseline="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457200"/>
              <a:r>
                <a:rPr lang="pt-BR" sz="400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25" name="Google Shape;9393;p39">
            <a:extLst>
              <a:ext uri="{FF2B5EF4-FFF2-40B4-BE49-F238E27FC236}">
                <a16:creationId xmlns:a16="http://schemas.microsoft.com/office/drawing/2014/main" id="{7844C030-12AE-413C-9D93-25CE4DCB8174}"/>
              </a:ext>
            </a:extLst>
          </p:cNvPr>
          <p:cNvSpPr txBox="1">
            <a:spLocks/>
          </p:cNvSpPr>
          <p:nvPr/>
        </p:nvSpPr>
        <p:spPr>
          <a:xfrm>
            <a:off x="7021912" y="4466422"/>
            <a:ext cx="3600287" cy="4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eaLnBrk="1" hangingPunct="1">
              <a:lnSpc>
                <a:spcPct val="85000"/>
              </a:lnSpc>
              <a:defRPr lang="pt-BR" sz="8003" b="1" i="0" u="none" cap="none" spc="-90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200"/>
            <a:r>
              <a:rPr lang="pt-BR" sz="1800" dirty="0">
                <a:latin typeface="Trebuchet MS" panose="020B0603020202020204" pitchFamily="34" charset="0"/>
              </a:rPr>
              <a:t>Parâmetro de BID ajustado</a:t>
            </a:r>
          </a:p>
        </p:txBody>
      </p:sp>
      <p:sp>
        <p:nvSpPr>
          <p:cNvPr id="126" name="Google Shape;9389;p39">
            <a:extLst>
              <a:ext uri="{FF2B5EF4-FFF2-40B4-BE49-F238E27FC236}">
                <a16:creationId xmlns:a16="http://schemas.microsoft.com/office/drawing/2014/main" id="{11B755C9-0628-42B6-8398-ACCA0601544A}"/>
              </a:ext>
            </a:extLst>
          </p:cNvPr>
          <p:cNvSpPr/>
          <p:nvPr/>
        </p:nvSpPr>
        <p:spPr>
          <a:xfrm>
            <a:off x="1181879" y="3521458"/>
            <a:ext cx="642070" cy="609600"/>
          </a:xfrm>
          <a:prstGeom prst="roundRect">
            <a:avLst>
              <a:gd name="adj" fmla="val 50000"/>
            </a:avLst>
          </a:prstGeom>
          <a:solidFill>
            <a:srgbClr val="007C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pt-BR" sz="3300" dirty="0">
              <a:solidFill>
                <a:schemeClr val="bg1"/>
              </a:solidFill>
            </a:endParaRPr>
          </a:p>
        </p:txBody>
      </p:sp>
      <p:sp>
        <p:nvSpPr>
          <p:cNvPr id="127" name="Google Shape;9390;p39">
            <a:extLst>
              <a:ext uri="{FF2B5EF4-FFF2-40B4-BE49-F238E27FC236}">
                <a16:creationId xmlns:a16="http://schemas.microsoft.com/office/drawing/2014/main" id="{35D74F3B-396C-4D15-B685-F2EF860EC5C8}"/>
              </a:ext>
            </a:extLst>
          </p:cNvPr>
          <p:cNvSpPr txBox="1">
            <a:spLocks/>
          </p:cNvSpPr>
          <p:nvPr/>
        </p:nvSpPr>
        <p:spPr>
          <a:xfrm>
            <a:off x="1013114" y="3564058"/>
            <a:ext cx="979600" cy="60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eaLnBrk="1" hangingPunct="1">
              <a:lnSpc>
                <a:spcPct val="85000"/>
              </a:lnSpc>
              <a:defRPr sz="14978" b="1" i="0" u="none" cap="all" spc="-364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pt-BR" sz="4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8" name="Google Shape;9393;p39">
            <a:extLst>
              <a:ext uri="{FF2B5EF4-FFF2-40B4-BE49-F238E27FC236}">
                <a16:creationId xmlns:a16="http://schemas.microsoft.com/office/drawing/2014/main" id="{C3CFBD68-DC7F-4B7A-B44B-6762AC0FDA13}"/>
              </a:ext>
            </a:extLst>
          </p:cNvPr>
          <p:cNvSpPr txBox="1">
            <a:spLocks/>
          </p:cNvSpPr>
          <p:nvPr/>
        </p:nvSpPr>
        <p:spPr>
          <a:xfrm>
            <a:off x="1837122" y="3567532"/>
            <a:ext cx="3690745" cy="4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eaLnBrk="1" hangingPunct="1">
              <a:lnSpc>
                <a:spcPct val="85000"/>
              </a:lnSpc>
              <a:defRPr lang="pt-BR" sz="8003" b="1" i="0" u="none" cap="none" spc="-90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200"/>
            <a:r>
              <a:rPr lang="pt-BR" sz="1800" dirty="0">
                <a:solidFill>
                  <a:srgbClr val="007C85"/>
                </a:solidFill>
                <a:latin typeface="Trebuchet MS" panose="020B0603020202020204" pitchFamily="34" charset="0"/>
              </a:rPr>
              <a:t>Alta participação governamental</a:t>
            </a:r>
          </a:p>
        </p:txBody>
      </p:sp>
      <p:sp>
        <p:nvSpPr>
          <p:cNvPr id="129" name="Google Shape;9393;p39">
            <a:extLst>
              <a:ext uri="{FF2B5EF4-FFF2-40B4-BE49-F238E27FC236}">
                <a16:creationId xmlns:a16="http://schemas.microsoft.com/office/drawing/2014/main" id="{00CB6672-1F36-4C4F-9AFF-5D477977A9A3}"/>
              </a:ext>
            </a:extLst>
          </p:cNvPr>
          <p:cNvSpPr txBox="1">
            <a:spLocks/>
          </p:cNvSpPr>
          <p:nvPr/>
        </p:nvSpPr>
        <p:spPr>
          <a:xfrm>
            <a:off x="7032103" y="3617064"/>
            <a:ext cx="4377806" cy="4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eaLnBrk="1" hangingPunct="1">
              <a:lnSpc>
                <a:spcPct val="85000"/>
              </a:lnSpc>
              <a:defRPr lang="pt-BR" sz="8003" b="1" i="0" u="none" cap="none" spc="-90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200"/>
            <a:r>
              <a:rPr lang="pt-BR" sz="1800" dirty="0">
                <a:latin typeface="Trebuchet MS" panose="020B0603020202020204" pitchFamily="34" charset="0"/>
              </a:rPr>
              <a:t>Riscos mapeados: alto teor de CO2 </a:t>
            </a:r>
            <a:r>
              <a:rPr lang="pt-BR" sz="1800" dirty="0" err="1">
                <a:latin typeface="Trebuchet MS" panose="020B0603020202020204" pitchFamily="34" charset="0"/>
              </a:rPr>
              <a:t>etc</a:t>
            </a:r>
            <a:endParaRPr lang="pt-BR" sz="1800" dirty="0">
              <a:latin typeface="Trebuchet MS" panose="020B0603020202020204" pitchFamily="34" charset="0"/>
            </a:endParaRPr>
          </a:p>
        </p:txBody>
      </p:sp>
      <p:sp>
        <p:nvSpPr>
          <p:cNvPr id="133" name="Google Shape;9389;p39">
            <a:extLst>
              <a:ext uri="{FF2B5EF4-FFF2-40B4-BE49-F238E27FC236}">
                <a16:creationId xmlns:a16="http://schemas.microsoft.com/office/drawing/2014/main" id="{22C82297-1122-4FC3-9889-64D0A5F0D235}"/>
              </a:ext>
            </a:extLst>
          </p:cNvPr>
          <p:cNvSpPr/>
          <p:nvPr/>
        </p:nvSpPr>
        <p:spPr>
          <a:xfrm>
            <a:off x="1191590" y="4291505"/>
            <a:ext cx="642070" cy="609600"/>
          </a:xfrm>
          <a:prstGeom prst="roundRect">
            <a:avLst>
              <a:gd name="adj" fmla="val 50000"/>
            </a:avLst>
          </a:prstGeom>
          <a:solidFill>
            <a:srgbClr val="007C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pt-BR" sz="3300">
              <a:solidFill>
                <a:schemeClr val="bg1"/>
              </a:solidFill>
            </a:endParaRPr>
          </a:p>
        </p:txBody>
      </p:sp>
      <p:sp>
        <p:nvSpPr>
          <p:cNvPr id="134" name="Google Shape;9390;p39">
            <a:extLst>
              <a:ext uri="{FF2B5EF4-FFF2-40B4-BE49-F238E27FC236}">
                <a16:creationId xmlns:a16="http://schemas.microsoft.com/office/drawing/2014/main" id="{E20939C7-C6A4-45DD-80AC-E51E835185B4}"/>
              </a:ext>
            </a:extLst>
          </p:cNvPr>
          <p:cNvSpPr txBox="1">
            <a:spLocks/>
          </p:cNvSpPr>
          <p:nvPr/>
        </p:nvSpPr>
        <p:spPr>
          <a:xfrm>
            <a:off x="1022825" y="4334105"/>
            <a:ext cx="979600" cy="60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eaLnBrk="1" hangingPunct="1">
              <a:lnSpc>
                <a:spcPct val="85000"/>
              </a:lnSpc>
              <a:defRPr sz="14978" b="1" i="0" u="none" cap="all" spc="-364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pt-BR" sz="4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5" name="Google Shape;9393;p39">
            <a:extLst>
              <a:ext uri="{FF2B5EF4-FFF2-40B4-BE49-F238E27FC236}">
                <a16:creationId xmlns:a16="http://schemas.microsoft.com/office/drawing/2014/main" id="{2E484747-B7DD-4E63-BA43-8F8E9BE656C0}"/>
              </a:ext>
            </a:extLst>
          </p:cNvPr>
          <p:cNvSpPr txBox="1">
            <a:spLocks/>
          </p:cNvSpPr>
          <p:nvPr/>
        </p:nvSpPr>
        <p:spPr>
          <a:xfrm>
            <a:off x="1853792" y="4326610"/>
            <a:ext cx="3548808" cy="4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eaLnBrk="1" hangingPunct="1">
              <a:lnSpc>
                <a:spcPct val="85000"/>
              </a:lnSpc>
              <a:defRPr lang="pt-BR" sz="8003" b="1" i="0" u="none" cap="none" spc="-90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200"/>
            <a:r>
              <a:rPr lang="pt-BR" sz="1800" dirty="0">
                <a:solidFill>
                  <a:srgbClr val="007C85"/>
                </a:solidFill>
                <a:latin typeface="Trebuchet MS" panose="020B0603020202020204" pitchFamily="34" charset="0"/>
              </a:rPr>
              <a:t>Exploração do </a:t>
            </a:r>
            <a:r>
              <a:rPr lang="pt-BR" sz="1800" dirty="0" err="1">
                <a:solidFill>
                  <a:srgbClr val="007C85"/>
                </a:solidFill>
                <a:latin typeface="Trebuchet MS" panose="020B0603020202020204" pitchFamily="34" charset="0"/>
              </a:rPr>
              <a:t>pós-sal</a:t>
            </a:r>
            <a:r>
              <a:rPr lang="pt-BR" sz="1800" dirty="0">
                <a:solidFill>
                  <a:srgbClr val="007C85"/>
                </a:solidFill>
                <a:latin typeface="Trebuchet MS" panose="020B0603020202020204" pitchFamily="34" charset="0"/>
              </a:rPr>
              <a:t> esquecida</a:t>
            </a:r>
          </a:p>
        </p:txBody>
      </p:sp>
      <p:grpSp>
        <p:nvGrpSpPr>
          <p:cNvPr id="136" name="Agrupar 135">
            <a:extLst>
              <a:ext uri="{FF2B5EF4-FFF2-40B4-BE49-F238E27FC236}">
                <a16:creationId xmlns:a16="http://schemas.microsoft.com/office/drawing/2014/main" id="{AB596DFA-2F95-481C-9AD4-BE2FCB148687}"/>
              </a:ext>
            </a:extLst>
          </p:cNvPr>
          <p:cNvGrpSpPr/>
          <p:nvPr/>
        </p:nvGrpSpPr>
        <p:grpSpPr>
          <a:xfrm>
            <a:off x="6162799" y="5152758"/>
            <a:ext cx="979600" cy="652200"/>
            <a:chOff x="12511510" y="10740544"/>
            <a:chExt cx="1959200" cy="1304400"/>
          </a:xfrm>
          <a:solidFill>
            <a:schemeClr val="accent4"/>
          </a:solidFill>
        </p:grpSpPr>
        <p:sp>
          <p:nvSpPr>
            <p:cNvPr id="137" name="Google Shape;9389;p39">
              <a:extLst>
                <a:ext uri="{FF2B5EF4-FFF2-40B4-BE49-F238E27FC236}">
                  <a16:creationId xmlns:a16="http://schemas.microsoft.com/office/drawing/2014/main" id="{7240E6E4-86FA-47C0-95DC-41E0CA48A7C5}"/>
                </a:ext>
              </a:extLst>
            </p:cNvPr>
            <p:cNvSpPr/>
            <p:nvPr/>
          </p:nvSpPr>
          <p:spPr>
            <a:xfrm>
              <a:off x="12849041" y="10740544"/>
              <a:ext cx="1284139" cy="1219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pt-BR" sz="3300">
                <a:solidFill>
                  <a:schemeClr val="bg1"/>
                </a:solidFill>
              </a:endParaRPr>
            </a:p>
          </p:txBody>
        </p:sp>
        <p:sp>
          <p:nvSpPr>
            <p:cNvPr id="138" name="Google Shape;9390;p39">
              <a:extLst>
                <a:ext uri="{FF2B5EF4-FFF2-40B4-BE49-F238E27FC236}">
                  <a16:creationId xmlns:a16="http://schemas.microsoft.com/office/drawing/2014/main" id="{58DBFA5E-7E86-47B4-98D9-148E581CA971}"/>
                </a:ext>
              </a:extLst>
            </p:cNvPr>
            <p:cNvSpPr txBox="1">
              <a:spLocks/>
            </p:cNvSpPr>
            <p:nvPr/>
          </p:nvSpPr>
          <p:spPr>
            <a:xfrm>
              <a:off x="12511510" y="10825744"/>
              <a:ext cx="1959200" cy="1219200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ctr" anchorCtr="0">
              <a:noAutofit/>
            </a:bodyPr>
            <a:lstStyle>
              <a:lvl1pPr eaLnBrk="1" hangingPunct="1">
                <a:lnSpc>
                  <a:spcPct val="85000"/>
                </a:lnSpc>
                <a:defRPr sz="14978" b="1" i="0" u="none" cap="all" spc="-364" baseline="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457200"/>
              <a:r>
                <a:rPr lang="pt-BR" sz="400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139" name="Google Shape;9393;p39">
            <a:extLst>
              <a:ext uri="{FF2B5EF4-FFF2-40B4-BE49-F238E27FC236}">
                <a16:creationId xmlns:a16="http://schemas.microsoft.com/office/drawing/2014/main" id="{5D16141C-254C-418B-AC0A-ED2901E7B394}"/>
              </a:ext>
            </a:extLst>
          </p:cNvPr>
          <p:cNvSpPr txBox="1">
            <a:spLocks/>
          </p:cNvSpPr>
          <p:nvPr/>
        </p:nvSpPr>
        <p:spPr>
          <a:xfrm>
            <a:off x="7032103" y="5229612"/>
            <a:ext cx="4167214" cy="4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eaLnBrk="1" hangingPunct="1">
              <a:lnSpc>
                <a:spcPct val="85000"/>
              </a:lnSpc>
              <a:defRPr lang="pt-BR" sz="8003" b="1" i="0" u="none" cap="none" spc="-90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200"/>
            <a:r>
              <a:rPr lang="pt-BR" sz="1800" dirty="0">
                <a:latin typeface="Trebuchet MS" panose="020B0603020202020204" pitchFamily="34" charset="0"/>
              </a:rPr>
              <a:t>Oportunidades no </a:t>
            </a:r>
            <a:r>
              <a:rPr lang="pt-BR" sz="1800" dirty="0" err="1">
                <a:latin typeface="Trebuchet MS" panose="020B0603020202020204" pitchFamily="34" charset="0"/>
              </a:rPr>
              <a:t>pré</a:t>
            </a:r>
            <a:r>
              <a:rPr lang="pt-BR" sz="1800" dirty="0">
                <a:latin typeface="Trebuchet MS" panose="020B0603020202020204" pitchFamily="34" charset="0"/>
              </a:rPr>
              <a:t>-sal e no </a:t>
            </a:r>
            <a:r>
              <a:rPr lang="pt-BR" sz="1800" dirty="0" err="1">
                <a:latin typeface="Trebuchet MS" panose="020B0603020202020204" pitchFamily="34" charset="0"/>
              </a:rPr>
              <a:t>pós-sal</a:t>
            </a:r>
            <a:endParaRPr lang="pt-BR" sz="1800" dirty="0">
              <a:latin typeface="Trebuchet MS" panose="020B0603020202020204" pitchFamily="34" charset="0"/>
            </a:endParaRPr>
          </a:p>
        </p:txBody>
      </p:sp>
      <p:grpSp>
        <p:nvGrpSpPr>
          <p:cNvPr id="141" name="Google Shape;12111;p76">
            <a:extLst>
              <a:ext uri="{FF2B5EF4-FFF2-40B4-BE49-F238E27FC236}">
                <a16:creationId xmlns:a16="http://schemas.microsoft.com/office/drawing/2014/main" id="{689EA9E1-8DC1-460A-8ABC-67FA60EBE9C8}"/>
              </a:ext>
            </a:extLst>
          </p:cNvPr>
          <p:cNvGrpSpPr/>
          <p:nvPr/>
        </p:nvGrpSpPr>
        <p:grpSpPr>
          <a:xfrm>
            <a:off x="3409670" y="1202692"/>
            <a:ext cx="414452" cy="396242"/>
            <a:chOff x="6362350" y="3441075"/>
            <a:chExt cx="260400" cy="260400"/>
          </a:xfrm>
          <a:solidFill>
            <a:schemeClr val="accent2"/>
          </a:solidFill>
        </p:grpSpPr>
        <p:sp>
          <p:nvSpPr>
            <p:cNvPr id="142" name="Google Shape;12112;p76">
              <a:extLst>
                <a:ext uri="{FF2B5EF4-FFF2-40B4-BE49-F238E27FC236}">
                  <a16:creationId xmlns:a16="http://schemas.microsoft.com/office/drawing/2014/main" id="{7CA84A13-6481-4420-A721-B2ECE8F0E707}"/>
                </a:ext>
              </a:extLst>
            </p:cNvPr>
            <p:cNvSpPr/>
            <p:nvPr/>
          </p:nvSpPr>
          <p:spPr>
            <a:xfrm>
              <a:off x="6519750" y="3441075"/>
              <a:ext cx="75800" cy="89400"/>
            </a:xfrm>
            <a:custGeom>
              <a:avLst/>
              <a:gdLst/>
              <a:ahLst/>
              <a:cxnLst/>
              <a:rect l="l" t="t" r="r" b="b"/>
              <a:pathLst>
                <a:path w="3032" h="3576" extrusionOk="0">
                  <a:moveTo>
                    <a:pt x="1529" y="0"/>
                  </a:moveTo>
                  <a:lnTo>
                    <a:pt x="0" y="1503"/>
                  </a:lnTo>
                  <a:lnTo>
                    <a:pt x="0" y="1944"/>
                  </a:lnTo>
                  <a:lnTo>
                    <a:pt x="855" y="1944"/>
                  </a:lnTo>
                  <a:lnTo>
                    <a:pt x="855" y="3576"/>
                  </a:lnTo>
                  <a:lnTo>
                    <a:pt x="2177" y="3576"/>
                  </a:lnTo>
                  <a:lnTo>
                    <a:pt x="2177" y="1944"/>
                  </a:lnTo>
                  <a:lnTo>
                    <a:pt x="3032" y="1944"/>
                  </a:lnTo>
                  <a:lnTo>
                    <a:pt x="3032" y="1503"/>
                  </a:lnTo>
                  <a:lnTo>
                    <a:pt x="15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rtl="0"/>
              <a:endParaRPr lang="pt-BR" sz="900"/>
            </a:p>
          </p:txBody>
        </p:sp>
        <p:sp>
          <p:nvSpPr>
            <p:cNvPr id="143" name="Google Shape;12113;p76">
              <a:extLst>
                <a:ext uri="{FF2B5EF4-FFF2-40B4-BE49-F238E27FC236}">
                  <a16:creationId xmlns:a16="http://schemas.microsoft.com/office/drawing/2014/main" id="{EA9CB071-CD39-40E8-907C-CD312A7C02D0}"/>
                </a:ext>
              </a:extLst>
            </p:cNvPr>
            <p:cNvSpPr/>
            <p:nvPr/>
          </p:nvSpPr>
          <p:spPr>
            <a:xfrm>
              <a:off x="6362350" y="3509725"/>
              <a:ext cx="156125" cy="157425"/>
            </a:xfrm>
            <a:custGeom>
              <a:avLst/>
              <a:gdLst/>
              <a:ahLst/>
              <a:cxnLst/>
              <a:rect l="l" t="t" r="r" b="b"/>
              <a:pathLst>
                <a:path w="6245" h="6297" extrusionOk="0">
                  <a:moveTo>
                    <a:pt x="3135" y="1296"/>
                  </a:moveTo>
                  <a:lnTo>
                    <a:pt x="3368" y="1555"/>
                  </a:lnTo>
                  <a:lnTo>
                    <a:pt x="3524" y="1762"/>
                  </a:lnTo>
                  <a:lnTo>
                    <a:pt x="3887" y="2229"/>
                  </a:lnTo>
                  <a:lnTo>
                    <a:pt x="4146" y="2617"/>
                  </a:lnTo>
                  <a:lnTo>
                    <a:pt x="4327" y="2954"/>
                  </a:lnTo>
                  <a:lnTo>
                    <a:pt x="4431" y="3239"/>
                  </a:lnTo>
                  <a:lnTo>
                    <a:pt x="4457" y="3369"/>
                  </a:lnTo>
                  <a:lnTo>
                    <a:pt x="4457" y="3498"/>
                  </a:lnTo>
                  <a:lnTo>
                    <a:pt x="4431" y="3757"/>
                  </a:lnTo>
                  <a:lnTo>
                    <a:pt x="4353" y="4017"/>
                  </a:lnTo>
                  <a:lnTo>
                    <a:pt x="4249" y="4250"/>
                  </a:lnTo>
                  <a:lnTo>
                    <a:pt x="4068" y="4431"/>
                  </a:lnTo>
                  <a:lnTo>
                    <a:pt x="3887" y="4612"/>
                  </a:lnTo>
                  <a:lnTo>
                    <a:pt x="3653" y="4716"/>
                  </a:lnTo>
                  <a:lnTo>
                    <a:pt x="3394" y="4794"/>
                  </a:lnTo>
                  <a:lnTo>
                    <a:pt x="3135" y="4820"/>
                  </a:lnTo>
                  <a:lnTo>
                    <a:pt x="2850" y="4794"/>
                  </a:lnTo>
                  <a:lnTo>
                    <a:pt x="2617" y="4716"/>
                  </a:lnTo>
                  <a:lnTo>
                    <a:pt x="2384" y="4612"/>
                  </a:lnTo>
                  <a:lnTo>
                    <a:pt x="2177" y="4431"/>
                  </a:lnTo>
                  <a:lnTo>
                    <a:pt x="2021" y="4250"/>
                  </a:lnTo>
                  <a:lnTo>
                    <a:pt x="1892" y="4017"/>
                  </a:lnTo>
                  <a:lnTo>
                    <a:pt x="1814" y="3757"/>
                  </a:lnTo>
                  <a:lnTo>
                    <a:pt x="1788" y="3498"/>
                  </a:lnTo>
                  <a:lnTo>
                    <a:pt x="1788" y="3369"/>
                  </a:lnTo>
                  <a:lnTo>
                    <a:pt x="1814" y="3239"/>
                  </a:lnTo>
                  <a:lnTo>
                    <a:pt x="1943" y="2954"/>
                  </a:lnTo>
                  <a:lnTo>
                    <a:pt x="2125" y="2617"/>
                  </a:lnTo>
                  <a:lnTo>
                    <a:pt x="2358" y="2229"/>
                  </a:lnTo>
                  <a:lnTo>
                    <a:pt x="2721" y="1762"/>
                  </a:lnTo>
                  <a:lnTo>
                    <a:pt x="2902" y="1555"/>
                  </a:lnTo>
                  <a:lnTo>
                    <a:pt x="3135" y="1296"/>
                  </a:lnTo>
                  <a:close/>
                  <a:moveTo>
                    <a:pt x="3135" y="1"/>
                  </a:moveTo>
                  <a:lnTo>
                    <a:pt x="2798" y="27"/>
                  </a:lnTo>
                  <a:lnTo>
                    <a:pt x="2488" y="78"/>
                  </a:lnTo>
                  <a:lnTo>
                    <a:pt x="2203" y="156"/>
                  </a:lnTo>
                  <a:lnTo>
                    <a:pt x="1918" y="260"/>
                  </a:lnTo>
                  <a:lnTo>
                    <a:pt x="1633" y="389"/>
                  </a:lnTo>
                  <a:lnTo>
                    <a:pt x="1373" y="545"/>
                  </a:lnTo>
                  <a:lnTo>
                    <a:pt x="1140" y="726"/>
                  </a:lnTo>
                  <a:lnTo>
                    <a:pt x="907" y="933"/>
                  </a:lnTo>
                  <a:lnTo>
                    <a:pt x="700" y="1141"/>
                  </a:lnTo>
                  <a:lnTo>
                    <a:pt x="518" y="1400"/>
                  </a:lnTo>
                  <a:lnTo>
                    <a:pt x="363" y="1659"/>
                  </a:lnTo>
                  <a:lnTo>
                    <a:pt x="233" y="1918"/>
                  </a:lnTo>
                  <a:lnTo>
                    <a:pt x="130" y="2203"/>
                  </a:lnTo>
                  <a:lnTo>
                    <a:pt x="52" y="2514"/>
                  </a:lnTo>
                  <a:lnTo>
                    <a:pt x="0" y="2825"/>
                  </a:lnTo>
                  <a:lnTo>
                    <a:pt x="0" y="3136"/>
                  </a:lnTo>
                  <a:lnTo>
                    <a:pt x="0" y="3472"/>
                  </a:lnTo>
                  <a:lnTo>
                    <a:pt x="52" y="3783"/>
                  </a:lnTo>
                  <a:lnTo>
                    <a:pt x="130" y="4068"/>
                  </a:lnTo>
                  <a:lnTo>
                    <a:pt x="233" y="4379"/>
                  </a:lnTo>
                  <a:lnTo>
                    <a:pt x="363" y="4638"/>
                  </a:lnTo>
                  <a:lnTo>
                    <a:pt x="518" y="4897"/>
                  </a:lnTo>
                  <a:lnTo>
                    <a:pt x="700" y="5131"/>
                  </a:lnTo>
                  <a:lnTo>
                    <a:pt x="907" y="5364"/>
                  </a:lnTo>
                  <a:lnTo>
                    <a:pt x="1140" y="5571"/>
                  </a:lnTo>
                  <a:lnTo>
                    <a:pt x="1373" y="5752"/>
                  </a:lnTo>
                  <a:lnTo>
                    <a:pt x="1633" y="5908"/>
                  </a:lnTo>
                  <a:lnTo>
                    <a:pt x="1918" y="6037"/>
                  </a:lnTo>
                  <a:lnTo>
                    <a:pt x="2203" y="6141"/>
                  </a:lnTo>
                  <a:lnTo>
                    <a:pt x="2488" y="6219"/>
                  </a:lnTo>
                  <a:lnTo>
                    <a:pt x="2798" y="6271"/>
                  </a:lnTo>
                  <a:lnTo>
                    <a:pt x="3135" y="6297"/>
                  </a:lnTo>
                  <a:lnTo>
                    <a:pt x="3368" y="6271"/>
                  </a:lnTo>
                  <a:lnTo>
                    <a:pt x="3628" y="6245"/>
                  </a:lnTo>
                  <a:lnTo>
                    <a:pt x="3861" y="6193"/>
                  </a:lnTo>
                  <a:lnTo>
                    <a:pt x="4094" y="6141"/>
                  </a:lnTo>
                  <a:lnTo>
                    <a:pt x="4327" y="6063"/>
                  </a:lnTo>
                  <a:lnTo>
                    <a:pt x="4534" y="5960"/>
                  </a:lnTo>
                  <a:lnTo>
                    <a:pt x="4742" y="5856"/>
                  </a:lnTo>
                  <a:lnTo>
                    <a:pt x="4923" y="5727"/>
                  </a:lnTo>
                  <a:lnTo>
                    <a:pt x="4897" y="5467"/>
                  </a:lnTo>
                  <a:lnTo>
                    <a:pt x="4897" y="5208"/>
                  </a:lnTo>
                  <a:lnTo>
                    <a:pt x="4923" y="4820"/>
                  </a:lnTo>
                  <a:lnTo>
                    <a:pt x="5001" y="4457"/>
                  </a:lnTo>
                  <a:lnTo>
                    <a:pt x="5104" y="4094"/>
                  </a:lnTo>
                  <a:lnTo>
                    <a:pt x="5260" y="3757"/>
                  </a:lnTo>
                  <a:lnTo>
                    <a:pt x="5467" y="3447"/>
                  </a:lnTo>
                  <a:lnTo>
                    <a:pt x="5674" y="3162"/>
                  </a:lnTo>
                  <a:lnTo>
                    <a:pt x="5959" y="2902"/>
                  </a:lnTo>
                  <a:lnTo>
                    <a:pt x="6244" y="2669"/>
                  </a:lnTo>
                  <a:lnTo>
                    <a:pt x="6193" y="2410"/>
                  </a:lnTo>
                  <a:lnTo>
                    <a:pt x="6115" y="2125"/>
                  </a:lnTo>
                  <a:lnTo>
                    <a:pt x="6011" y="1866"/>
                  </a:lnTo>
                  <a:lnTo>
                    <a:pt x="5882" y="1633"/>
                  </a:lnTo>
                  <a:lnTo>
                    <a:pt x="5726" y="1400"/>
                  </a:lnTo>
                  <a:lnTo>
                    <a:pt x="5571" y="1167"/>
                  </a:lnTo>
                  <a:lnTo>
                    <a:pt x="5389" y="959"/>
                  </a:lnTo>
                  <a:lnTo>
                    <a:pt x="5182" y="778"/>
                  </a:lnTo>
                  <a:lnTo>
                    <a:pt x="4975" y="597"/>
                  </a:lnTo>
                  <a:lnTo>
                    <a:pt x="4742" y="441"/>
                  </a:lnTo>
                  <a:lnTo>
                    <a:pt x="4508" y="312"/>
                  </a:lnTo>
                  <a:lnTo>
                    <a:pt x="4249" y="208"/>
                  </a:lnTo>
                  <a:lnTo>
                    <a:pt x="3990" y="130"/>
                  </a:lnTo>
                  <a:lnTo>
                    <a:pt x="3705" y="52"/>
                  </a:lnTo>
                  <a:lnTo>
                    <a:pt x="3420" y="27"/>
                  </a:lnTo>
                  <a:lnTo>
                    <a:pt x="31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rtl="0"/>
              <a:endParaRPr lang="pt-BR" sz="900"/>
            </a:p>
          </p:txBody>
        </p:sp>
        <p:sp>
          <p:nvSpPr>
            <p:cNvPr id="144" name="Google Shape;12114;p76">
              <a:extLst>
                <a:ext uri="{FF2B5EF4-FFF2-40B4-BE49-F238E27FC236}">
                  <a16:creationId xmlns:a16="http://schemas.microsoft.com/office/drawing/2014/main" id="{D5802E51-D687-4564-85C1-D3497CD0DA58}"/>
                </a:ext>
              </a:extLst>
            </p:cNvPr>
            <p:cNvSpPr/>
            <p:nvPr/>
          </p:nvSpPr>
          <p:spPr>
            <a:xfrm>
              <a:off x="6422575" y="3565425"/>
              <a:ext cx="36300" cy="49900"/>
            </a:xfrm>
            <a:custGeom>
              <a:avLst/>
              <a:gdLst/>
              <a:ahLst/>
              <a:cxnLst/>
              <a:rect l="l" t="t" r="r" b="b"/>
              <a:pathLst>
                <a:path w="1452" h="1996" extrusionOk="0">
                  <a:moveTo>
                    <a:pt x="726" y="1"/>
                  </a:moveTo>
                  <a:lnTo>
                    <a:pt x="467" y="364"/>
                  </a:lnTo>
                  <a:lnTo>
                    <a:pt x="234" y="700"/>
                  </a:lnTo>
                  <a:lnTo>
                    <a:pt x="53" y="1011"/>
                  </a:lnTo>
                  <a:lnTo>
                    <a:pt x="1" y="1141"/>
                  </a:lnTo>
                  <a:lnTo>
                    <a:pt x="1" y="1270"/>
                  </a:lnTo>
                  <a:lnTo>
                    <a:pt x="1" y="1400"/>
                  </a:lnTo>
                  <a:lnTo>
                    <a:pt x="53" y="1555"/>
                  </a:lnTo>
                  <a:lnTo>
                    <a:pt x="104" y="1659"/>
                  </a:lnTo>
                  <a:lnTo>
                    <a:pt x="208" y="1789"/>
                  </a:lnTo>
                  <a:lnTo>
                    <a:pt x="312" y="1866"/>
                  </a:lnTo>
                  <a:lnTo>
                    <a:pt x="441" y="1944"/>
                  </a:lnTo>
                  <a:lnTo>
                    <a:pt x="571" y="1970"/>
                  </a:lnTo>
                  <a:lnTo>
                    <a:pt x="726" y="1996"/>
                  </a:lnTo>
                  <a:lnTo>
                    <a:pt x="856" y="1970"/>
                  </a:lnTo>
                  <a:lnTo>
                    <a:pt x="1011" y="1944"/>
                  </a:lnTo>
                  <a:lnTo>
                    <a:pt x="1141" y="1866"/>
                  </a:lnTo>
                  <a:lnTo>
                    <a:pt x="1244" y="1789"/>
                  </a:lnTo>
                  <a:lnTo>
                    <a:pt x="1322" y="1659"/>
                  </a:lnTo>
                  <a:lnTo>
                    <a:pt x="1400" y="1555"/>
                  </a:lnTo>
                  <a:lnTo>
                    <a:pt x="1426" y="1400"/>
                  </a:lnTo>
                  <a:lnTo>
                    <a:pt x="1452" y="1270"/>
                  </a:lnTo>
                  <a:lnTo>
                    <a:pt x="1426" y="1141"/>
                  </a:lnTo>
                  <a:lnTo>
                    <a:pt x="1374" y="1011"/>
                  </a:lnTo>
                  <a:lnTo>
                    <a:pt x="1219" y="700"/>
                  </a:lnTo>
                  <a:lnTo>
                    <a:pt x="985" y="364"/>
                  </a:lnTo>
                  <a:lnTo>
                    <a:pt x="7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rtl="0"/>
              <a:endParaRPr lang="pt-BR" sz="900"/>
            </a:p>
          </p:txBody>
        </p:sp>
        <p:sp>
          <p:nvSpPr>
            <p:cNvPr id="145" name="Google Shape;12115;p76">
              <a:extLst>
                <a:ext uri="{FF2B5EF4-FFF2-40B4-BE49-F238E27FC236}">
                  <a16:creationId xmlns:a16="http://schemas.microsoft.com/office/drawing/2014/main" id="{E25B52B7-AD36-48D8-A648-986B5B6CB828}"/>
                </a:ext>
              </a:extLst>
            </p:cNvPr>
            <p:cNvSpPr/>
            <p:nvPr/>
          </p:nvSpPr>
          <p:spPr>
            <a:xfrm>
              <a:off x="6499650" y="3579025"/>
              <a:ext cx="123100" cy="122450"/>
            </a:xfrm>
            <a:custGeom>
              <a:avLst/>
              <a:gdLst/>
              <a:ahLst/>
              <a:cxnLst/>
              <a:rect l="l" t="t" r="r" b="b"/>
              <a:pathLst>
                <a:path w="4924" h="4898" extrusionOk="0">
                  <a:moveTo>
                    <a:pt x="2773" y="364"/>
                  </a:moveTo>
                  <a:lnTo>
                    <a:pt x="2773" y="830"/>
                  </a:lnTo>
                  <a:lnTo>
                    <a:pt x="2929" y="882"/>
                  </a:lnTo>
                  <a:lnTo>
                    <a:pt x="3084" y="934"/>
                  </a:lnTo>
                  <a:lnTo>
                    <a:pt x="3240" y="1037"/>
                  </a:lnTo>
                  <a:lnTo>
                    <a:pt x="3369" y="1141"/>
                  </a:lnTo>
                  <a:lnTo>
                    <a:pt x="3473" y="1296"/>
                  </a:lnTo>
                  <a:lnTo>
                    <a:pt x="3525" y="1452"/>
                  </a:lnTo>
                  <a:lnTo>
                    <a:pt x="3576" y="1607"/>
                  </a:lnTo>
                  <a:lnTo>
                    <a:pt x="3602" y="1789"/>
                  </a:lnTo>
                  <a:lnTo>
                    <a:pt x="2981" y="1789"/>
                  </a:lnTo>
                  <a:lnTo>
                    <a:pt x="2955" y="1659"/>
                  </a:lnTo>
                  <a:lnTo>
                    <a:pt x="2877" y="1530"/>
                  </a:lnTo>
                  <a:lnTo>
                    <a:pt x="2773" y="1452"/>
                  </a:lnTo>
                  <a:lnTo>
                    <a:pt x="2644" y="1426"/>
                  </a:lnTo>
                  <a:lnTo>
                    <a:pt x="2281" y="1426"/>
                  </a:lnTo>
                  <a:lnTo>
                    <a:pt x="2151" y="1452"/>
                  </a:lnTo>
                  <a:lnTo>
                    <a:pt x="2048" y="1530"/>
                  </a:lnTo>
                  <a:lnTo>
                    <a:pt x="1970" y="1659"/>
                  </a:lnTo>
                  <a:lnTo>
                    <a:pt x="1944" y="1789"/>
                  </a:lnTo>
                  <a:lnTo>
                    <a:pt x="1970" y="1918"/>
                  </a:lnTo>
                  <a:lnTo>
                    <a:pt x="2048" y="2022"/>
                  </a:lnTo>
                  <a:lnTo>
                    <a:pt x="2151" y="2100"/>
                  </a:lnTo>
                  <a:lnTo>
                    <a:pt x="2281" y="2125"/>
                  </a:lnTo>
                  <a:lnTo>
                    <a:pt x="2644" y="2125"/>
                  </a:lnTo>
                  <a:lnTo>
                    <a:pt x="2851" y="2151"/>
                  </a:lnTo>
                  <a:lnTo>
                    <a:pt x="3006" y="2203"/>
                  </a:lnTo>
                  <a:lnTo>
                    <a:pt x="3188" y="2307"/>
                  </a:lnTo>
                  <a:lnTo>
                    <a:pt x="3317" y="2410"/>
                  </a:lnTo>
                  <a:lnTo>
                    <a:pt x="3447" y="2566"/>
                  </a:lnTo>
                  <a:lnTo>
                    <a:pt x="3525" y="2721"/>
                  </a:lnTo>
                  <a:lnTo>
                    <a:pt x="3576" y="2903"/>
                  </a:lnTo>
                  <a:lnTo>
                    <a:pt x="3602" y="3110"/>
                  </a:lnTo>
                  <a:lnTo>
                    <a:pt x="3602" y="3265"/>
                  </a:lnTo>
                  <a:lnTo>
                    <a:pt x="3551" y="3447"/>
                  </a:lnTo>
                  <a:lnTo>
                    <a:pt x="3473" y="3602"/>
                  </a:lnTo>
                  <a:lnTo>
                    <a:pt x="3369" y="3732"/>
                  </a:lnTo>
                  <a:lnTo>
                    <a:pt x="3240" y="3861"/>
                  </a:lnTo>
                  <a:lnTo>
                    <a:pt x="3110" y="3939"/>
                  </a:lnTo>
                  <a:lnTo>
                    <a:pt x="2929" y="4017"/>
                  </a:lnTo>
                  <a:lnTo>
                    <a:pt x="2773" y="4043"/>
                  </a:lnTo>
                  <a:lnTo>
                    <a:pt x="2773" y="4509"/>
                  </a:lnTo>
                  <a:lnTo>
                    <a:pt x="2151" y="4509"/>
                  </a:lnTo>
                  <a:lnTo>
                    <a:pt x="2151" y="4043"/>
                  </a:lnTo>
                  <a:lnTo>
                    <a:pt x="1996" y="4017"/>
                  </a:lnTo>
                  <a:lnTo>
                    <a:pt x="1841" y="3939"/>
                  </a:lnTo>
                  <a:lnTo>
                    <a:pt x="1685" y="3861"/>
                  </a:lnTo>
                  <a:lnTo>
                    <a:pt x="1556" y="3732"/>
                  </a:lnTo>
                  <a:lnTo>
                    <a:pt x="1478" y="3602"/>
                  </a:lnTo>
                  <a:lnTo>
                    <a:pt x="1400" y="3447"/>
                  </a:lnTo>
                  <a:lnTo>
                    <a:pt x="1348" y="3291"/>
                  </a:lnTo>
                  <a:lnTo>
                    <a:pt x="1322" y="3110"/>
                  </a:lnTo>
                  <a:lnTo>
                    <a:pt x="1944" y="3110"/>
                  </a:lnTo>
                  <a:lnTo>
                    <a:pt x="1970" y="3240"/>
                  </a:lnTo>
                  <a:lnTo>
                    <a:pt x="2048" y="3343"/>
                  </a:lnTo>
                  <a:lnTo>
                    <a:pt x="2151" y="3421"/>
                  </a:lnTo>
                  <a:lnTo>
                    <a:pt x="2281" y="3447"/>
                  </a:lnTo>
                  <a:lnTo>
                    <a:pt x="2644" y="3447"/>
                  </a:lnTo>
                  <a:lnTo>
                    <a:pt x="2773" y="3421"/>
                  </a:lnTo>
                  <a:lnTo>
                    <a:pt x="2903" y="3343"/>
                  </a:lnTo>
                  <a:lnTo>
                    <a:pt x="2981" y="3240"/>
                  </a:lnTo>
                  <a:lnTo>
                    <a:pt x="3006" y="3110"/>
                  </a:lnTo>
                  <a:lnTo>
                    <a:pt x="2981" y="2955"/>
                  </a:lnTo>
                  <a:lnTo>
                    <a:pt x="2903" y="2851"/>
                  </a:lnTo>
                  <a:lnTo>
                    <a:pt x="2773" y="2773"/>
                  </a:lnTo>
                  <a:lnTo>
                    <a:pt x="2644" y="2747"/>
                  </a:lnTo>
                  <a:lnTo>
                    <a:pt x="2281" y="2747"/>
                  </a:lnTo>
                  <a:lnTo>
                    <a:pt x="2100" y="2721"/>
                  </a:lnTo>
                  <a:lnTo>
                    <a:pt x="1918" y="2670"/>
                  </a:lnTo>
                  <a:lnTo>
                    <a:pt x="1737" y="2592"/>
                  </a:lnTo>
                  <a:lnTo>
                    <a:pt x="1607" y="2462"/>
                  </a:lnTo>
                  <a:lnTo>
                    <a:pt x="1478" y="2333"/>
                  </a:lnTo>
                  <a:lnTo>
                    <a:pt x="1400" y="2151"/>
                  </a:lnTo>
                  <a:lnTo>
                    <a:pt x="1348" y="1970"/>
                  </a:lnTo>
                  <a:lnTo>
                    <a:pt x="1322" y="1789"/>
                  </a:lnTo>
                  <a:lnTo>
                    <a:pt x="1348" y="1607"/>
                  </a:lnTo>
                  <a:lnTo>
                    <a:pt x="1374" y="1426"/>
                  </a:lnTo>
                  <a:lnTo>
                    <a:pt x="1452" y="1296"/>
                  </a:lnTo>
                  <a:lnTo>
                    <a:pt x="1556" y="1141"/>
                  </a:lnTo>
                  <a:lnTo>
                    <a:pt x="1685" y="1037"/>
                  </a:lnTo>
                  <a:lnTo>
                    <a:pt x="1841" y="934"/>
                  </a:lnTo>
                  <a:lnTo>
                    <a:pt x="1996" y="882"/>
                  </a:lnTo>
                  <a:lnTo>
                    <a:pt x="2151" y="830"/>
                  </a:lnTo>
                  <a:lnTo>
                    <a:pt x="2151" y="364"/>
                  </a:lnTo>
                  <a:close/>
                  <a:moveTo>
                    <a:pt x="2203" y="1"/>
                  </a:moveTo>
                  <a:lnTo>
                    <a:pt x="1970" y="27"/>
                  </a:lnTo>
                  <a:lnTo>
                    <a:pt x="1737" y="105"/>
                  </a:lnTo>
                  <a:lnTo>
                    <a:pt x="1504" y="182"/>
                  </a:lnTo>
                  <a:lnTo>
                    <a:pt x="1296" y="286"/>
                  </a:lnTo>
                  <a:lnTo>
                    <a:pt x="1089" y="415"/>
                  </a:lnTo>
                  <a:lnTo>
                    <a:pt x="908" y="545"/>
                  </a:lnTo>
                  <a:lnTo>
                    <a:pt x="726" y="700"/>
                  </a:lnTo>
                  <a:lnTo>
                    <a:pt x="571" y="882"/>
                  </a:lnTo>
                  <a:lnTo>
                    <a:pt x="441" y="1063"/>
                  </a:lnTo>
                  <a:lnTo>
                    <a:pt x="312" y="1270"/>
                  </a:lnTo>
                  <a:lnTo>
                    <a:pt x="208" y="1478"/>
                  </a:lnTo>
                  <a:lnTo>
                    <a:pt x="131" y="1711"/>
                  </a:lnTo>
                  <a:lnTo>
                    <a:pt x="53" y="1944"/>
                  </a:lnTo>
                  <a:lnTo>
                    <a:pt x="27" y="2203"/>
                  </a:lnTo>
                  <a:lnTo>
                    <a:pt x="1" y="2436"/>
                  </a:lnTo>
                  <a:lnTo>
                    <a:pt x="27" y="2695"/>
                  </a:lnTo>
                  <a:lnTo>
                    <a:pt x="53" y="2929"/>
                  </a:lnTo>
                  <a:lnTo>
                    <a:pt x="131" y="3162"/>
                  </a:lnTo>
                  <a:lnTo>
                    <a:pt x="208" y="3395"/>
                  </a:lnTo>
                  <a:lnTo>
                    <a:pt x="312" y="3602"/>
                  </a:lnTo>
                  <a:lnTo>
                    <a:pt x="441" y="3810"/>
                  </a:lnTo>
                  <a:lnTo>
                    <a:pt x="571" y="3991"/>
                  </a:lnTo>
                  <a:lnTo>
                    <a:pt x="726" y="4172"/>
                  </a:lnTo>
                  <a:lnTo>
                    <a:pt x="908" y="4328"/>
                  </a:lnTo>
                  <a:lnTo>
                    <a:pt x="1089" y="4483"/>
                  </a:lnTo>
                  <a:lnTo>
                    <a:pt x="1296" y="4587"/>
                  </a:lnTo>
                  <a:lnTo>
                    <a:pt x="1504" y="4690"/>
                  </a:lnTo>
                  <a:lnTo>
                    <a:pt x="1737" y="4794"/>
                  </a:lnTo>
                  <a:lnTo>
                    <a:pt x="1970" y="4846"/>
                  </a:lnTo>
                  <a:lnTo>
                    <a:pt x="2203" y="4872"/>
                  </a:lnTo>
                  <a:lnTo>
                    <a:pt x="2462" y="4898"/>
                  </a:lnTo>
                  <a:lnTo>
                    <a:pt x="2721" y="4872"/>
                  </a:lnTo>
                  <a:lnTo>
                    <a:pt x="2955" y="4846"/>
                  </a:lnTo>
                  <a:lnTo>
                    <a:pt x="3188" y="4794"/>
                  </a:lnTo>
                  <a:lnTo>
                    <a:pt x="3421" y="4690"/>
                  </a:lnTo>
                  <a:lnTo>
                    <a:pt x="3628" y="4587"/>
                  </a:lnTo>
                  <a:lnTo>
                    <a:pt x="3836" y="4483"/>
                  </a:lnTo>
                  <a:lnTo>
                    <a:pt x="4017" y="4328"/>
                  </a:lnTo>
                  <a:lnTo>
                    <a:pt x="4198" y="4172"/>
                  </a:lnTo>
                  <a:lnTo>
                    <a:pt x="4354" y="3991"/>
                  </a:lnTo>
                  <a:lnTo>
                    <a:pt x="4509" y="3810"/>
                  </a:lnTo>
                  <a:lnTo>
                    <a:pt x="4613" y="3602"/>
                  </a:lnTo>
                  <a:lnTo>
                    <a:pt x="4716" y="3395"/>
                  </a:lnTo>
                  <a:lnTo>
                    <a:pt x="4794" y="3162"/>
                  </a:lnTo>
                  <a:lnTo>
                    <a:pt x="4872" y="2929"/>
                  </a:lnTo>
                  <a:lnTo>
                    <a:pt x="4898" y="2695"/>
                  </a:lnTo>
                  <a:lnTo>
                    <a:pt x="4924" y="2436"/>
                  </a:lnTo>
                  <a:lnTo>
                    <a:pt x="4898" y="2203"/>
                  </a:lnTo>
                  <a:lnTo>
                    <a:pt x="4872" y="1944"/>
                  </a:lnTo>
                  <a:lnTo>
                    <a:pt x="4794" y="1711"/>
                  </a:lnTo>
                  <a:lnTo>
                    <a:pt x="4716" y="1478"/>
                  </a:lnTo>
                  <a:lnTo>
                    <a:pt x="4613" y="1270"/>
                  </a:lnTo>
                  <a:lnTo>
                    <a:pt x="4509" y="1063"/>
                  </a:lnTo>
                  <a:lnTo>
                    <a:pt x="4354" y="882"/>
                  </a:lnTo>
                  <a:lnTo>
                    <a:pt x="4198" y="700"/>
                  </a:lnTo>
                  <a:lnTo>
                    <a:pt x="4017" y="545"/>
                  </a:lnTo>
                  <a:lnTo>
                    <a:pt x="3836" y="415"/>
                  </a:lnTo>
                  <a:lnTo>
                    <a:pt x="3628" y="286"/>
                  </a:lnTo>
                  <a:lnTo>
                    <a:pt x="3421" y="182"/>
                  </a:lnTo>
                  <a:lnTo>
                    <a:pt x="3188" y="105"/>
                  </a:lnTo>
                  <a:lnTo>
                    <a:pt x="2955" y="27"/>
                  </a:lnTo>
                  <a:lnTo>
                    <a:pt x="27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rtl="0"/>
              <a:endParaRPr lang="pt-BR" sz="900"/>
            </a:p>
          </p:txBody>
        </p:sp>
      </p:grpSp>
      <p:grpSp>
        <p:nvGrpSpPr>
          <p:cNvPr id="151" name="Google Shape;12111;p76">
            <a:extLst>
              <a:ext uri="{FF2B5EF4-FFF2-40B4-BE49-F238E27FC236}">
                <a16:creationId xmlns:a16="http://schemas.microsoft.com/office/drawing/2014/main" id="{2482DD65-5435-4022-B9D2-61B0864484F2}"/>
              </a:ext>
            </a:extLst>
          </p:cNvPr>
          <p:cNvGrpSpPr/>
          <p:nvPr/>
        </p:nvGrpSpPr>
        <p:grpSpPr>
          <a:xfrm>
            <a:off x="8639939" y="1251011"/>
            <a:ext cx="414452" cy="396242"/>
            <a:chOff x="6362350" y="3441075"/>
            <a:chExt cx="260400" cy="260400"/>
          </a:xfrm>
          <a:solidFill>
            <a:schemeClr val="accent2"/>
          </a:solidFill>
        </p:grpSpPr>
        <p:sp>
          <p:nvSpPr>
            <p:cNvPr id="152" name="Google Shape;12112;p76">
              <a:extLst>
                <a:ext uri="{FF2B5EF4-FFF2-40B4-BE49-F238E27FC236}">
                  <a16:creationId xmlns:a16="http://schemas.microsoft.com/office/drawing/2014/main" id="{B167A1AC-7C99-4496-873A-BE86D01F3793}"/>
                </a:ext>
              </a:extLst>
            </p:cNvPr>
            <p:cNvSpPr/>
            <p:nvPr/>
          </p:nvSpPr>
          <p:spPr>
            <a:xfrm rot="10800000">
              <a:off x="6519750" y="3441075"/>
              <a:ext cx="75800" cy="89400"/>
            </a:xfrm>
            <a:custGeom>
              <a:avLst/>
              <a:gdLst/>
              <a:ahLst/>
              <a:cxnLst/>
              <a:rect l="l" t="t" r="r" b="b"/>
              <a:pathLst>
                <a:path w="3032" h="3576" extrusionOk="0">
                  <a:moveTo>
                    <a:pt x="1529" y="0"/>
                  </a:moveTo>
                  <a:lnTo>
                    <a:pt x="0" y="1503"/>
                  </a:lnTo>
                  <a:lnTo>
                    <a:pt x="0" y="1944"/>
                  </a:lnTo>
                  <a:lnTo>
                    <a:pt x="855" y="1944"/>
                  </a:lnTo>
                  <a:lnTo>
                    <a:pt x="855" y="3576"/>
                  </a:lnTo>
                  <a:lnTo>
                    <a:pt x="2177" y="3576"/>
                  </a:lnTo>
                  <a:lnTo>
                    <a:pt x="2177" y="1944"/>
                  </a:lnTo>
                  <a:lnTo>
                    <a:pt x="3032" y="1944"/>
                  </a:lnTo>
                  <a:lnTo>
                    <a:pt x="3032" y="1503"/>
                  </a:lnTo>
                  <a:lnTo>
                    <a:pt x="15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rtl="0"/>
              <a:endParaRPr lang="pt-BR" sz="900"/>
            </a:p>
          </p:txBody>
        </p:sp>
        <p:sp>
          <p:nvSpPr>
            <p:cNvPr id="153" name="Google Shape;12113;p76">
              <a:extLst>
                <a:ext uri="{FF2B5EF4-FFF2-40B4-BE49-F238E27FC236}">
                  <a16:creationId xmlns:a16="http://schemas.microsoft.com/office/drawing/2014/main" id="{72250337-C155-4A67-A082-369812B68E3D}"/>
                </a:ext>
              </a:extLst>
            </p:cNvPr>
            <p:cNvSpPr/>
            <p:nvPr/>
          </p:nvSpPr>
          <p:spPr>
            <a:xfrm>
              <a:off x="6362350" y="3509725"/>
              <a:ext cx="156125" cy="157425"/>
            </a:xfrm>
            <a:custGeom>
              <a:avLst/>
              <a:gdLst/>
              <a:ahLst/>
              <a:cxnLst/>
              <a:rect l="l" t="t" r="r" b="b"/>
              <a:pathLst>
                <a:path w="6245" h="6297" extrusionOk="0">
                  <a:moveTo>
                    <a:pt x="3135" y="1296"/>
                  </a:moveTo>
                  <a:lnTo>
                    <a:pt x="3368" y="1555"/>
                  </a:lnTo>
                  <a:lnTo>
                    <a:pt x="3524" y="1762"/>
                  </a:lnTo>
                  <a:lnTo>
                    <a:pt x="3887" y="2229"/>
                  </a:lnTo>
                  <a:lnTo>
                    <a:pt x="4146" y="2617"/>
                  </a:lnTo>
                  <a:lnTo>
                    <a:pt x="4327" y="2954"/>
                  </a:lnTo>
                  <a:lnTo>
                    <a:pt x="4431" y="3239"/>
                  </a:lnTo>
                  <a:lnTo>
                    <a:pt x="4457" y="3369"/>
                  </a:lnTo>
                  <a:lnTo>
                    <a:pt x="4457" y="3498"/>
                  </a:lnTo>
                  <a:lnTo>
                    <a:pt x="4431" y="3757"/>
                  </a:lnTo>
                  <a:lnTo>
                    <a:pt x="4353" y="4017"/>
                  </a:lnTo>
                  <a:lnTo>
                    <a:pt x="4249" y="4250"/>
                  </a:lnTo>
                  <a:lnTo>
                    <a:pt x="4068" y="4431"/>
                  </a:lnTo>
                  <a:lnTo>
                    <a:pt x="3887" y="4612"/>
                  </a:lnTo>
                  <a:lnTo>
                    <a:pt x="3653" y="4716"/>
                  </a:lnTo>
                  <a:lnTo>
                    <a:pt x="3394" y="4794"/>
                  </a:lnTo>
                  <a:lnTo>
                    <a:pt x="3135" y="4820"/>
                  </a:lnTo>
                  <a:lnTo>
                    <a:pt x="2850" y="4794"/>
                  </a:lnTo>
                  <a:lnTo>
                    <a:pt x="2617" y="4716"/>
                  </a:lnTo>
                  <a:lnTo>
                    <a:pt x="2384" y="4612"/>
                  </a:lnTo>
                  <a:lnTo>
                    <a:pt x="2177" y="4431"/>
                  </a:lnTo>
                  <a:lnTo>
                    <a:pt x="2021" y="4250"/>
                  </a:lnTo>
                  <a:lnTo>
                    <a:pt x="1892" y="4017"/>
                  </a:lnTo>
                  <a:lnTo>
                    <a:pt x="1814" y="3757"/>
                  </a:lnTo>
                  <a:lnTo>
                    <a:pt x="1788" y="3498"/>
                  </a:lnTo>
                  <a:lnTo>
                    <a:pt x="1788" y="3369"/>
                  </a:lnTo>
                  <a:lnTo>
                    <a:pt x="1814" y="3239"/>
                  </a:lnTo>
                  <a:lnTo>
                    <a:pt x="1943" y="2954"/>
                  </a:lnTo>
                  <a:lnTo>
                    <a:pt x="2125" y="2617"/>
                  </a:lnTo>
                  <a:lnTo>
                    <a:pt x="2358" y="2229"/>
                  </a:lnTo>
                  <a:lnTo>
                    <a:pt x="2721" y="1762"/>
                  </a:lnTo>
                  <a:lnTo>
                    <a:pt x="2902" y="1555"/>
                  </a:lnTo>
                  <a:lnTo>
                    <a:pt x="3135" y="1296"/>
                  </a:lnTo>
                  <a:close/>
                  <a:moveTo>
                    <a:pt x="3135" y="1"/>
                  </a:moveTo>
                  <a:lnTo>
                    <a:pt x="2798" y="27"/>
                  </a:lnTo>
                  <a:lnTo>
                    <a:pt x="2488" y="78"/>
                  </a:lnTo>
                  <a:lnTo>
                    <a:pt x="2203" y="156"/>
                  </a:lnTo>
                  <a:lnTo>
                    <a:pt x="1918" y="260"/>
                  </a:lnTo>
                  <a:lnTo>
                    <a:pt x="1633" y="389"/>
                  </a:lnTo>
                  <a:lnTo>
                    <a:pt x="1373" y="545"/>
                  </a:lnTo>
                  <a:lnTo>
                    <a:pt x="1140" y="726"/>
                  </a:lnTo>
                  <a:lnTo>
                    <a:pt x="907" y="933"/>
                  </a:lnTo>
                  <a:lnTo>
                    <a:pt x="700" y="1141"/>
                  </a:lnTo>
                  <a:lnTo>
                    <a:pt x="518" y="1400"/>
                  </a:lnTo>
                  <a:lnTo>
                    <a:pt x="363" y="1659"/>
                  </a:lnTo>
                  <a:lnTo>
                    <a:pt x="233" y="1918"/>
                  </a:lnTo>
                  <a:lnTo>
                    <a:pt x="130" y="2203"/>
                  </a:lnTo>
                  <a:lnTo>
                    <a:pt x="52" y="2514"/>
                  </a:lnTo>
                  <a:lnTo>
                    <a:pt x="0" y="2825"/>
                  </a:lnTo>
                  <a:lnTo>
                    <a:pt x="0" y="3136"/>
                  </a:lnTo>
                  <a:lnTo>
                    <a:pt x="0" y="3472"/>
                  </a:lnTo>
                  <a:lnTo>
                    <a:pt x="52" y="3783"/>
                  </a:lnTo>
                  <a:lnTo>
                    <a:pt x="130" y="4068"/>
                  </a:lnTo>
                  <a:lnTo>
                    <a:pt x="233" y="4379"/>
                  </a:lnTo>
                  <a:lnTo>
                    <a:pt x="363" y="4638"/>
                  </a:lnTo>
                  <a:lnTo>
                    <a:pt x="518" y="4897"/>
                  </a:lnTo>
                  <a:lnTo>
                    <a:pt x="700" y="5131"/>
                  </a:lnTo>
                  <a:lnTo>
                    <a:pt x="907" y="5364"/>
                  </a:lnTo>
                  <a:lnTo>
                    <a:pt x="1140" y="5571"/>
                  </a:lnTo>
                  <a:lnTo>
                    <a:pt x="1373" y="5752"/>
                  </a:lnTo>
                  <a:lnTo>
                    <a:pt x="1633" y="5908"/>
                  </a:lnTo>
                  <a:lnTo>
                    <a:pt x="1918" y="6037"/>
                  </a:lnTo>
                  <a:lnTo>
                    <a:pt x="2203" y="6141"/>
                  </a:lnTo>
                  <a:lnTo>
                    <a:pt x="2488" y="6219"/>
                  </a:lnTo>
                  <a:lnTo>
                    <a:pt x="2798" y="6271"/>
                  </a:lnTo>
                  <a:lnTo>
                    <a:pt x="3135" y="6297"/>
                  </a:lnTo>
                  <a:lnTo>
                    <a:pt x="3368" y="6271"/>
                  </a:lnTo>
                  <a:lnTo>
                    <a:pt x="3628" y="6245"/>
                  </a:lnTo>
                  <a:lnTo>
                    <a:pt x="3861" y="6193"/>
                  </a:lnTo>
                  <a:lnTo>
                    <a:pt x="4094" y="6141"/>
                  </a:lnTo>
                  <a:lnTo>
                    <a:pt x="4327" y="6063"/>
                  </a:lnTo>
                  <a:lnTo>
                    <a:pt x="4534" y="5960"/>
                  </a:lnTo>
                  <a:lnTo>
                    <a:pt x="4742" y="5856"/>
                  </a:lnTo>
                  <a:lnTo>
                    <a:pt x="4923" y="5727"/>
                  </a:lnTo>
                  <a:lnTo>
                    <a:pt x="4897" y="5467"/>
                  </a:lnTo>
                  <a:lnTo>
                    <a:pt x="4897" y="5208"/>
                  </a:lnTo>
                  <a:lnTo>
                    <a:pt x="4923" y="4820"/>
                  </a:lnTo>
                  <a:lnTo>
                    <a:pt x="5001" y="4457"/>
                  </a:lnTo>
                  <a:lnTo>
                    <a:pt x="5104" y="4094"/>
                  </a:lnTo>
                  <a:lnTo>
                    <a:pt x="5260" y="3757"/>
                  </a:lnTo>
                  <a:lnTo>
                    <a:pt x="5467" y="3447"/>
                  </a:lnTo>
                  <a:lnTo>
                    <a:pt x="5674" y="3162"/>
                  </a:lnTo>
                  <a:lnTo>
                    <a:pt x="5959" y="2902"/>
                  </a:lnTo>
                  <a:lnTo>
                    <a:pt x="6244" y="2669"/>
                  </a:lnTo>
                  <a:lnTo>
                    <a:pt x="6193" y="2410"/>
                  </a:lnTo>
                  <a:lnTo>
                    <a:pt x="6115" y="2125"/>
                  </a:lnTo>
                  <a:lnTo>
                    <a:pt x="6011" y="1866"/>
                  </a:lnTo>
                  <a:lnTo>
                    <a:pt x="5882" y="1633"/>
                  </a:lnTo>
                  <a:lnTo>
                    <a:pt x="5726" y="1400"/>
                  </a:lnTo>
                  <a:lnTo>
                    <a:pt x="5571" y="1167"/>
                  </a:lnTo>
                  <a:lnTo>
                    <a:pt x="5389" y="959"/>
                  </a:lnTo>
                  <a:lnTo>
                    <a:pt x="5182" y="778"/>
                  </a:lnTo>
                  <a:lnTo>
                    <a:pt x="4975" y="597"/>
                  </a:lnTo>
                  <a:lnTo>
                    <a:pt x="4742" y="441"/>
                  </a:lnTo>
                  <a:lnTo>
                    <a:pt x="4508" y="312"/>
                  </a:lnTo>
                  <a:lnTo>
                    <a:pt x="4249" y="208"/>
                  </a:lnTo>
                  <a:lnTo>
                    <a:pt x="3990" y="130"/>
                  </a:lnTo>
                  <a:lnTo>
                    <a:pt x="3705" y="52"/>
                  </a:lnTo>
                  <a:lnTo>
                    <a:pt x="3420" y="27"/>
                  </a:lnTo>
                  <a:lnTo>
                    <a:pt x="31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rtl="0"/>
              <a:endParaRPr lang="pt-BR" sz="900"/>
            </a:p>
          </p:txBody>
        </p:sp>
        <p:sp>
          <p:nvSpPr>
            <p:cNvPr id="154" name="Google Shape;12114;p76">
              <a:extLst>
                <a:ext uri="{FF2B5EF4-FFF2-40B4-BE49-F238E27FC236}">
                  <a16:creationId xmlns:a16="http://schemas.microsoft.com/office/drawing/2014/main" id="{94E1A23E-3FE7-4FBB-90B7-A903EF8103D0}"/>
                </a:ext>
              </a:extLst>
            </p:cNvPr>
            <p:cNvSpPr/>
            <p:nvPr/>
          </p:nvSpPr>
          <p:spPr>
            <a:xfrm>
              <a:off x="6422575" y="3565425"/>
              <a:ext cx="36300" cy="49900"/>
            </a:xfrm>
            <a:custGeom>
              <a:avLst/>
              <a:gdLst/>
              <a:ahLst/>
              <a:cxnLst/>
              <a:rect l="l" t="t" r="r" b="b"/>
              <a:pathLst>
                <a:path w="1452" h="1996" extrusionOk="0">
                  <a:moveTo>
                    <a:pt x="726" y="1"/>
                  </a:moveTo>
                  <a:lnTo>
                    <a:pt x="467" y="364"/>
                  </a:lnTo>
                  <a:lnTo>
                    <a:pt x="234" y="700"/>
                  </a:lnTo>
                  <a:lnTo>
                    <a:pt x="53" y="1011"/>
                  </a:lnTo>
                  <a:lnTo>
                    <a:pt x="1" y="1141"/>
                  </a:lnTo>
                  <a:lnTo>
                    <a:pt x="1" y="1270"/>
                  </a:lnTo>
                  <a:lnTo>
                    <a:pt x="1" y="1400"/>
                  </a:lnTo>
                  <a:lnTo>
                    <a:pt x="53" y="1555"/>
                  </a:lnTo>
                  <a:lnTo>
                    <a:pt x="104" y="1659"/>
                  </a:lnTo>
                  <a:lnTo>
                    <a:pt x="208" y="1789"/>
                  </a:lnTo>
                  <a:lnTo>
                    <a:pt x="312" y="1866"/>
                  </a:lnTo>
                  <a:lnTo>
                    <a:pt x="441" y="1944"/>
                  </a:lnTo>
                  <a:lnTo>
                    <a:pt x="571" y="1970"/>
                  </a:lnTo>
                  <a:lnTo>
                    <a:pt x="726" y="1996"/>
                  </a:lnTo>
                  <a:lnTo>
                    <a:pt x="856" y="1970"/>
                  </a:lnTo>
                  <a:lnTo>
                    <a:pt x="1011" y="1944"/>
                  </a:lnTo>
                  <a:lnTo>
                    <a:pt x="1141" y="1866"/>
                  </a:lnTo>
                  <a:lnTo>
                    <a:pt x="1244" y="1789"/>
                  </a:lnTo>
                  <a:lnTo>
                    <a:pt x="1322" y="1659"/>
                  </a:lnTo>
                  <a:lnTo>
                    <a:pt x="1400" y="1555"/>
                  </a:lnTo>
                  <a:lnTo>
                    <a:pt x="1426" y="1400"/>
                  </a:lnTo>
                  <a:lnTo>
                    <a:pt x="1452" y="1270"/>
                  </a:lnTo>
                  <a:lnTo>
                    <a:pt x="1426" y="1141"/>
                  </a:lnTo>
                  <a:lnTo>
                    <a:pt x="1374" y="1011"/>
                  </a:lnTo>
                  <a:lnTo>
                    <a:pt x="1219" y="700"/>
                  </a:lnTo>
                  <a:lnTo>
                    <a:pt x="985" y="364"/>
                  </a:lnTo>
                  <a:lnTo>
                    <a:pt x="7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rtl="0"/>
              <a:endParaRPr lang="pt-BR" sz="900"/>
            </a:p>
          </p:txBody>
        </p:sp>
        <p:sp>
          <p:nvSpPr>
            <p:cNvPr id="155" name="Google Shape;12115;p76">
              <a:extLst>
                <a:ext uri="{FF2B5EF4-FFF2-40B4-BE49-F238E27FC236}">
                  <a16:creationId xmlns:a16="http://schemas.microsoft.com/office/drawing/2014/main" id="{C8885788-70BE-4ED8-B026-AEB20F1222BD}"/>
                </a:ext>
              </a:extLst>
            </p:cNvPr>
            <p:cNvSpPr/>
            <p:nvPr/>
          </p:nvSpPr>
          <p:spPr>
            <a:xfrm>
              <a:off x="6499650" y="3579025"/>
              <a:ext cx="123100" cy="122450"/>
            </a:xfrm>
            <a:custGeom>
              <a:avLst/>
              <a:gdLst/>
              <a:ahLst/>
              <a:cxnLst/>
              <a:rect l="l" t="t" r="r" b="b"/>
              <a:pathLst>
                <a:path w="4924" h="4898" extrusionOk="0">
                  <a:moveTo>
                    <a:pt x="2773" y="364"/>
                  </a:moveTo>
                  <a:lnTo>
                    <a:pt x="2773" y="830"/>
                  </a:lnTo>
                  <a:lnTo>
                    <a:pt x="2929" y="882"/>
                  </a:lnTo>
                  <a:lnTo>
                    <a:pt x="3084" y="934"/>
                  </a:lnTo>
                  <a:lnTo>
                    <a:pt x="3240" y="1037"/>
                  </a:lnTo>
                  <a:lnTo>
                    <a:pt x="3369" y="1141"/>
                  </a:lnTo>
                  <a:lnTo>
                    <a:pt x="3473" y="1296"/>
                  </a:lnTo>
                  <a:lnTo>
                    <a:pt x="3525" y="1452"/>
                  </a:lnTo>
                  <a:lnTo>
                    <a:pt x="3576" y="1607"/>
                  </a:lnTo>
                  <a:lnTo>
                    <a:pt x="3602" y="1789"/>
                  </a:lnTo>
                  <a:lnTo>
                    <a:pt x="2981" y="1789"/>
                  </a:lnTo>
                  <a:lnTo>
                    <a:pt x="2955" y="1659"/>
                  </a:lnTo>
                  <a:lnTo>
                    <a:pt x="2877" y="1530"/>
                  </a:lnTo>
                  <a:lnTo>
                    <a:pt x="2773" y="1452"/>
                  </a:lnTo>
                  <a:lnTo>
                    <a:pt x="2644" y="1426"/>
                  </a:lnTo>
                  <a:lnTo>
                    <a:pt x="2281" y="1426"/>
                  </a:lnTo>
                  <a:lnTo>
                    <a:pt x="2151" y="1452"/>
                  </a:lnTo>
                  <a:lnTo>
                    <a:pt x="2048" y="1530"/>
                  </a:lnTo>
                  <a:lnTo>
                    <a:pt x="1970" y="1659"/>
                  </a:lnTo>
                  <a:lnTo>
                    <a:pt x="1944" y="1789"/>
                  </a:lnTo>
                  <a:lnTo>
                    <a:pt x="1970" y="1918"/>
                  </a:lnTo>
                  <a:lnTo>
                    <a:pt x="2048" y="2022"/>
                  </a:lnTo>
                  <a:lnTo>
                    <a:pt x="2151" y="2100"/>
                  </a:lnTo>
                  <a:lnTo>
                    <a:pt x="2281" y="2125"/>
                  </a:lnTo>
                  <a:lnTo>
                    <a:pt x="2644" y="2125"/>
                  </a:lnTo>
                  <a:lnTo>
                    <a:pt x="2851" y="2151"/>
                  </a:lnTo>
                  <a:lnTo>
                    <a:pt x="3006" y="2203"/>
                  </a:lnTo>
                  <a:lnTo>
                    <a:pt x="3188" y="2307"/>
                  </a:lnTo>
                  <a:lnTo>
                    <a:pt x="3317" y="2410"/>
                  </a:lnTo>
                  <a:lnTo>
                    <a:pt x="3447" y="2566"/>
                  </a:lnTo>
                  <a:lnTo>
                    <a:pt x="3525" y="2721"/>
                  </a:lnTo>
                  <a:lnTo>
                    <a:pt x="3576" y="2903"/>
                  </a:lnTo>
                  <a:lnTo>
                    <a:pt x="3602" y="3110"/>
                  </a:lnTo>
                  <a:lnTo>
                    <a:pt x="3602" y="3265"/>
                  </a:lnTo>
                  <a:lnTo>
                    <a:pt x="3551" y="3447"/>
                  </a:lnTo>
                  <a:lnTo>
                    <a:pt x="3473" y="3602"/>
                  </a:lnTo>
                  <a:lnTo>
                    <a:pt x="3369" y="3732"/>
                  </a:lnTo>
                  <a:lnTo>
                    <a:pt x="3240" y="3861"/>
                  </a:lnTo>
                  <a:lnTo>
                    <a:pt x="3110" y="3939"/>
                  </a:lnTo>
                  <a:lnTo>
                    <a:pt x="2929" y="4017"/>
                  </a:lnTo>
                  <a:lnTo>
                    <a:pt x="2773" y="4043"/>
                  </a:lnTo>
                  <a:lnTo>
                    <a:pt x="2773" y="4509"/>
                  </a:lnTo>
                  <a:lnTo>
                    <a:pt x="2151" y="4509"/>
                  </a:lnTo>
                  <a:lnTo>
                    <a:pt x="2151" y="4043"/>
                  </a:lnTo>
                  <a:lnTo>
                    <a:pt x="1996" y="4017"/>
                  </a:lnTo>
                  <a:lnTo>
                    <a:pt x="1841" y="3939"/>
                  </a:lnTo>
                  <a:lnTo>
                    <a:pt x="1685" y="3861"/>
                  </a:lnTo>
                  <a:lnTo>
                    <a:pt x="1556" y="3732"/>
                  </a:lnTo>
                  <a:lnTo>
                    <a:pt x="1478" y="3602"/>
                  </a:lnTo>
                  <a:lnTo>
                    <a:pt x="1400" y="3447"/>
                  </a:lnTo>
                  <a:lnTo>
                    <a:pt x="1348" y="3291"/>
                  </a:lnTo>
                  <a:lnTo>
                    <a:pt x="1322" y="3110"/>
                  </a:lnTo>
                  <a:lnTo>
                    <a:pt x="1944" y="3110"/>
                  </a:lnTo>
                  <a:lnTo>
                    <a:pt x="1970" y="3240"/>
                  </a:lnTo>
                  <a:lnTo>
                    <a:pt x="2048" y="3343"/>
                  </a:lnTo>
                  <a:lnTo>
                    <a:pt x="2151" y="3421"/>
                  </a:lnTo>
                  <a:lnTo>
                    <a:pt x="2281" y="3447"/>
                  </a:lnTo>
                  <a:lnTo>
                    <a:pt x="2644" y="3447"/>
                  </a:lnTo>
                  <a:lnTo>
                    <a:pt x="2773" y="3421"/>
                  </a:lnTo>
                  <a:lnTo>
                    <a:pt x="2903" y="3343"/>
                  </a:lnTo>
                  <a:lnTo>
                    <a:pt x="2981" y="3240"/>
                  </a:lnTo>
                  <a:lnTo>
                    <a:pt x="3006" y="3110"/>
                  </a:lnTo>
                  <a:lnTo>
                    <a:pt x="2981" y="2955"/>
                  </a:lnTo>
                  <a:lnTo>
                    <a:pt x="2903" y="2851"/>
                  </a:lnTo>
                  <a:lnTo>
                    <a:pt x="2773" y="2773"/>
                  </a:lnTo>
                  <a:lnTo>
                    <a:pt x="2644" y="2747"/>
                  </a:lnTo>
                  <a:lnTo>
                    <a:pt x="2281" y="2747"/>
                  </a:lnTo>
                  <a:lnTo>
                    <a:pt x="2100" y="2721"/>
                  </a:lnTo>
                  <a:lnTo>
                    <a:pt x="1918" y="2670"/>
                  </a:lnTo>
                  <a:lnTo>
                    <a:pt x="1737" y="2592"/>
                  </a:lnTo>
                  <a:lnTo>
                    <a:pt x="1607" y="2462"/>
                  </a:lnTo>
                  <a:lnTo>
                    <a:pt x="1478" y="2333"/>
                  </a:lnTo>
                  <a:lnTo>
                    <a:pt x="1400" y="2151"/>
                  </a:lnTo>
                  <a:lnTo>
                    <a:pt x="1348" y="1970"/>
                  </a:lnTo>
                  <a:lnTo>
                    <a:pt x="1322" y="1789"/>
                  </a:lnTo>
                  <a:lnTo>
                    <a:pt x="1348" y="1607"/>
                  </a:lnTo>
                  <a:lnTo>
                    <a:pt x="1374" y="1426"/>
                  </a:lnTo>
                  <a:lnTo>
                    <a:pt x="1452" y="1296"/>
                  </a:lnTo>
                  <a:lnTo>
                    <a:pt x="1556" y="1141"/>
                  </a:lnTo>
                  <a:lnTo>
                    <a:pt x="1685" y="1037"/>
                  </a:lnTo>
                  <a:lnTo>
                    <a:pt x="1841" y="934"/>
                  </a:lnTo>
                  <a:lnTo>
                    <a:pt x="1996" y="882"/>
                  </a:lnTo>
                  <a:lnTo>
                    <a:pt x="2151" y="830"/>
                  </a:lnTo>
                  <a:lnTo>
                    <a:pt x="2151" y="364"/>
                  </a:lnTo>
                  <a:close/>
                  <a:moveTo>
                    <a:pt x="2203" y="1"/>
                  </a:moveTo>
                  <a:lnTo>
                    <a:pt x="1970" y="27"/>
                  </a:lnTo>
                  <a:lnTo>
                    <a:pt x="1737" y="105"/>
                  </a:lnTo>
                  <a:lnTo>
                    <a:pt x="1504" y="182"/>
                  </a:lnTo>
                  <a:lnTo>
                    <a:pt x="1296" y="286"/>
                  </a:lnTo>
                  <a:lnTo>
                    <a:pt x="1089" y="415"/>
                  </a:lnTo>
                  <a:lnTo>
                    <a:pt x="908" y="545"/>
                  </a:lnTo>
                  <a:lnTo>
                    <a:pt x="726" y="700"/>
                  </a:lnTo>
                  <a:lnTo>
                    <a:pt x="571" y="882"/>
                  </a:lnTo>
                  <a:lnTo>
                    <a:pt x="441" y="1063"/>
                  </a:lnTo>
                  <a:lnTo>
                    <a:pt x="312" y="1270"/>
                  </a:lnTo>
                  <a:lnTo>
                    <a:pt x="208" y="1478"/>
                  </a:lnTo>
                  <a:lnTo>
                    <a:pt x="131" y="1711"/>
                  </a:lnTo>
                  <a:lnTo>
                    <a:pt x="53" y="1944"/>
                  </a:lnTo>
                  <a:lnTo>
                    <a:pt x="27" y="2203"/>
                  </a:lnTo>
                  <a:lnTo>
                    <a:pt x="1" y="2436"/>
                  </a:lnTo>
                  <a:lnTo>
                    <a:pt x="27" y="2695"/>
                  </a:lnTo>
                  <a:lnTo>
                    <a:pt x="53" y="2929"/>
                  </a:lnTo>
                  <a:lnTo>
                    <a:pt x="131" y="3162"/>
                  </a:lnTo>
                  <a:lnTo>
                    <a:pt x="208" y="3395"/>
                  </a:lnTo>
                  <a:lnTo>
                    <a:pt x="312" y="3602"/>
                  </a:lnTo>
                  <a:lnTo>
                    <a:pt x="441" y="3810"/>
                  </a:lnTo>
                  <a:lnTo>
                    <a:pt x="571" y="3991"/>
                  </a:lnTo>
                  <a:lnTo>
                    <a:pt x="726" y="4172"/>
                  </a:lnTo>
                  <a:lnTo>
                    <a:pt x="908" y="4328"/>
                  </a:lnTo>
                  <a:lnTo>
                    <a:pt x="1089" y="4483"/>
                  </a:lnTo>
                  <a:lnTo>
                    <a:pt x="1296" y="4587"/>
                  </a:lnTo>
                  <a:lnTo>
                    <a:pt x="1504" y="4690"/>
                  </a:lnTo>
                  <a:lnTo>
                    <a:pt x="1737" y="4794"/>
                  </a:lnTo>
                  <a:lnTo>
                    <a:pt x="1970" y="4846"/>
                  </a:lnTo>
                  <a:lnTo>
                    <a:pt x="2203" y="4872"/>
                  </a:lnTo>
                  <a:lnTo>
                    <a:pt x="2462" y="4898"/>
                  </a:lnTo>
                  <a:lnTo>
                    <a:pt x="2721" y="4872"/>
                  </a:lnTo>
                  <a:lnTo>
                    <a:pt x="2955" y="4846"/>
                  </a:lnTo>
                  <a:lnTo>
                    <a:pt x="3188" y="4794"/>
                  </a:lnTo>
                  <a:lnTo>
                    <a:pt x="3421" y="4690"/>
                  </a:lnTo>
                  <a:lnTo>
                    <a:pt x="3628" y="4587"/>
                  </a:lnTo>
                  <a:lnTo>
                    <a:pt x="3836" y="4483"/>
                  </a:lnTo>
                  <a:lnTo>
                    <a:pt x="4017" y="4328"/>
                  </a:lnTo>
                  <a:lnTo>
                    <a:pt x="4198" y="4172"/>
                  </a:lnTo>
                  <a:lnTo>
                    <a:pt x="4354" y="3991"/>
                  </a:lnTo>
                  <a:lnTo>
                    <a:pt x="4509" y="3810"/>
                  </a:lnTo>
                  <a:lnTo>
                    <a:pt x="4613" y="3602"/>
                  </a:lnTo>
                  <a:lnTo>
                    <a:pt x="4716" y="3395"/>
                  </a:lnTo>
                  <a:lnTo>
                    <a:pt x="4794" y="3162"/>
                  </a:lnTo>
                  <a:lnTo>
                    <a:pt x="4872" y="2929"/>
                  </a:lnTo>
                  <a:lnTo>
                    <a:pt x="4898" y="2695"/>
                  </a:lnTo>
                  <a:lnTo>
                    <a:pt x="4924" y="2436"/>
                  </a:lnTo>
                  <a:lnTo>
                    <a:pt x="4898" y="2203"/>
                  </a:lnTo>
                  <a:lnTo>
                    <a:pt x="4872" y="1944"/>
                  </a:lnTo>
                  <a:lnTo>
                    <a:pt x="4794" y="1711"/>
                  </a:lnTo>
                  <a:lnTo>
                    <a:pt x="4716" y="1478"/>
                  </a:lnTo>
                  <a:lnTo>
                    <a:pt x="4613" y="1270"/>
                  </a:lnTo>
                  <a:lnTo>
                    <a:pt x="4509" y="1063"/>
                  </a:lnTo>
                  <a:lnTo>
                    <a:pt x="4354" y="882"/>
                  </a:lnTo>
                  <a:lnTo>
                    <a:pt x="4198" y="700"/>
                  </a:lnTo>
                  <a:lnTo>
                    <a:pt x="4017" y="545"/>
                  </a:lnTo>
                  <a:lnTo>
                    <a:pt x="3836" y="415"/>
                  </a:lnTo>
                  <a:lnTo>
                    <a:pt x="3628" y="286"/>
                  </a:lnTo>
                  <a:lnTo>
                    <a:pt x="3421" y="182"/>
                  </a:lnTo>
                  <a:lnTo>
                    <a:pt x="3188" y="105"/>
                  </a:lnTo>
                  <a:lnTo>
                    <a:pt x="2955" y="27"/>
                  </a:lnTo>
                  <a:lnTo>
                    <a:pt x="27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rtl="0"/>
              <a:endParaRPr lang="pt-BR" sz="900"/>
            </a:p>
          </p:txBody>
        </p:sp>
      </p:grpSp>
      <p:sp>
        <p:nvSpPr>
          <p:cNvPr id="156" name="Google Shape;9389;p39">
            <a:extLst>
              <a:ext uri="{FF2B5EF4-FFF2-40B4-BE49-F238E27FC236}">
                <a16:creationId xmlns:a16="http://schemas.microsoft.com/office/drawing/2014/main" id="{5CF2AEFC-1046-47A1-9AF0-2CA8AF482BF0}"/>
              </a:ext>
            </a:extLst>
          </p:cNvPr>
          <p:cNvSpPr/>
          <p:nvPr/>
        </p:nvSpPr>
        <p:spPr>
          <a:xfrm>
            <a:off x="1191590" y="5054057"/>
            <a:ext cx="642070" cy="609600"/>
          </a:xfrm>
          <a:prstGeom prst="roundRect">
            <a:avLst>
              <a:gd name="adj" fmla="val 50000"/>
            </a:avLst>
          </a:prstGeom>
          <a:solidFill>
            <a:srgbClr val="007C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pt-BR" sz="3300">
              <a:solidFill>
                <a:schemeClr val="bg1"/>
              </a:solidFill>
            </a:endParaRPr>
          </a:p>
        </p:txBody>
      </p:sp>
      <p:sp>
        <p:nvSpPr>
          <p:cNvPr id="157" name="Google Shape;9390;p39">
            <a:extLst>
              <a:ext uri="{FF2B5EF4-FFF2-40B4-BE49-F238E27FC236}">
                <a16:creationId xmlns:a16="http://schemas.microsoft.com/office/drawing/2014/main" id="{E4F5F947-72C4-4409-B829-3D2B85378F5A}"/>
              </a:ext>
            </a:extLst>
          </p:cNvPr>
          <p:cNvSpPr txBox="1">
            <a:spLocks/>
          </p:cNvSpPr>
          <p:nvPr/>
        </p:nvSpPr>
        <p:spPr>
          <a:xfrm>
            <a:off x="1022825" y="5096657"/>
            <a:ext cx="979600" cy="60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eaLnBrk="1" hangingPunct="1">
              <a:lnSpc>
                <a:spcPct val="85000"/>
              </a:lnSpc>
              <a:defRPr sz="14978" b="1" i="0" u="none" cap="all" spc="-364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pt-BR" sz="4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8" name="Google Shape;9393;p39">
            <a:extLst>
              <a:ext uri="{FF2B5EF4-FFF2-40B4-BE49-F238E27FC236}">
                <a16:creationId xmlns:a16="http://schemas.microsoft.com/office/drawing/2014/main" id="{53174A97-A7F7-4553-8672-39A035B749B4}"/>
              </a:ext>
            </a:extLst>
          </p:cNvPr>
          <p:cNvSpPr txBox="1">
            <a:spLocks/>
          </p:cNvSpPr>
          <p:nvPr/>
        </p:nvSpPr>
        <p:spPr>
          <a:xfrm>
            <a:off x="1890793" y="5445224"/>
            <a:ext cx="3690745" cy="4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eaLnBrk="1" hangingPunct="1">
              <a:lnSpc>
                <a:spcPct val="85000"/>
              </a:lnSpc>
              <a:defRPr lang="pt-BR" sz="8003" b="1" i="0" u="none" cap="none" spc="-90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200"/>
            <a:r>
              <a:rPr lang="pt-BR" sz="1800" dirty="0">
                <a:solidFill>
                  <a:srgbClr val="007C85"/>
                </a:solidFill>
                <a:latin typeface="Trebuchet MS" panose="020B0603020202020204" pitchFamily="34" charset="0"/>
              </a:rPr>
              <a:t>VOIP comercial </a:t>
            </a:r>
            <a:r>
              <a:rPr lang="pt-BR" sz="1200" dirty="0">
                <a:solidFill>
                  <a:srgbClr val="007C85"/>
                </a:solidFill>
                <a:latin typeface="Trebuchet MS" panose="020B0603020202020204" pitchFamily="34" charset="0"/>
              </a:rPr>
              <a:t>2023 </a:t>
            </a:r>
          </a:p>
          <a:p>
            <a:pPr defTabSz="457200"/>
            <a:r>
              <a:rPr lang="pt-BR" sz="1000" dirty="0">
                <a:solidFill>
                  <a:srgbClr val="007C85"/>
                </a:solidFill>
                <a:latin typeface="Trebuchet MS" panose="020B0603020202020204" pitchFamily="34" charset="0"/>
              </a:rPr>
              <a:t>(</a:t>
            </a:r>
            <a:r>
              <a:rPr lang="pt-BR" sz="1000" dirty="0" err="1">
                <a:solidFill>
                  <a:srgbClr val="007C85"/>
                </a:solidFill>
                <a:latin typeface="Trebuchet MS" panose="020B0603020202020204" pitchFamily="34" charset="0"/>
              </a:rPr>
              <a:t>pré</a:t>
            </a:r>
            <a:r>
              <a:rPr lang="pt-BR" sz="1000" dirty="0">
                <a:solidFill>
                  <a:srgbClr val="007C85"/>
                </a:solidFill>
                <a:latin typeface="Trebuchet MS" panose="020B0603020202020204" pitchFamily="34" charset="0"/>
              </a:rPr>
              <a:t>-sal e </a:t>
            </a:r>
            <a:r>
              <a:rPr lang="pt-BR" sz="1000" dirty="0" err="1">
                <a:solidFill>
                  <a:srgbClr val="007C85"/>
                </a:solidFill>
                <a:latin typeface="Trebuchet MS" panose="020B0603020202020204" pitchFamily="34" charset="0"/>
              </a:rPr>
              <a:t>pós-sal</a:t>
            </a:r>
            <a:r>
              <a:rPr lang="pt-BR" sz="1000" dirty="0">
                <a:solidFill>
                  <a:srgbClr val="007C85"/>
                </a:solidFill>
                <a:latin typeface="Trebuchet MS" panose="020B0603020202020204" pitchFamily="34" charset="0"/>
              </a:rPr>
              <a:t>):</a:t>
            </a:r>
            <a:endParaRPr lang="pt-BR" sz="2000" dirty="0">
              <a:solidFill>
                <a:srgbClr val="007C85"/>
              </a:solidFill>
              <a:latin typeface="Trebuchet MS" panose="020B0603020202020204" pitchFamily="34" charset="0"/>
            </a:endParaRPr>
          </a:p>
          <a:p>
            <a:pPr defTabSz="457200"/>
            <a:r>
              <a:rPr lang="pt-BR" sz="1600" dirty="0">
                <a:solidFill>
                  <a:schemeClr val="accent3"/>
                </a:solidFill>
                <a:latin typeface="Trebuchet MS" panose="020B0603020202020204" pitchFamily="34" charset="0"/>
              </a:rPr>
              <a:t>118 B </a:t>
            </a:r>
            <a:r>
              <a:rPr lang="pt-BR" sz="1600" dirty="0" err="1">
                <a:solidFill>
                  <a:schemeClr val="accent3"/>
                </a:solidFill>
                <a:latin typeface="Trebuchet MS" panose="020B0603020202020204" pitchFamily="34" charset="0"/>
              </a:rPr>
              <a:t>boe</a:t>
            </a:r>
            <a:r>
              <a:rPr lang="pt-BR" sz="1600" dirty="0">
                <a:solidFill>
                  <a:schemeClr val="accent3"/>
                </a:solidFill>
                <a:latin typeface="Trebuchet MS" panose="020B0603020202020204" pitchFamily="34" charset="0"/>
              </a:rPr>
              <a:t> </a:t>
            </a:r>
            <a:r>
              <a:rPr lang="pt-BR" sz="1000" dirty="0">
                <a:solidFill>
                  <a:schemeClr val="accent3"/>
                </a:solidFill>
                <a:latin typeface="Trebuchet MS" panose="020B0603020202020204" pitchFamily="34" charset="0"/>
              </a:rPr>
              <a:t>na bacia de Santos</a:t>
            </a:r>
            <a:endParaRPr lang="pt-BR" sz="1000" dirty="0">
              <a:latin typeface="Trebuchet MS" panose="020B0603020202020204" pitchFamily="34" charset="0"/>
            </a:endParaRPr>
          </a:p>
          <a:p>
            <a:pPr defTabSz="457200"/>
            <a:r>
              <a:rPr lang="pt-BR" sz="1600" dirty="0">
                <a:solidFill>
                  <a:schemeClr val="accent3"/>
                </a:solidFill>
                <a:latin typeface="Trebuchet MS" panose="020B0603020202020204" pitchFamily="34" charset="0"/>
              </a:rPr>
              <a:t>97 B </a:t>
            </a:r>
            <a:r>
              <a:rPr lang="pt-BR" sz="1600" dirty="0" err="1">
                <a:solidFill>
                  <a:schemeClr val="accent3"/>
                </a:solidFill>
                <a:latin typeface="Trebuchet MS" panose="020B0603020202020204" pitchFamily="34" charset="0"/>
              </a:rPr>
              <a:t>boe</a:t>
            </a:r>
            <a:r>
              <a:rPr lang="pt-BR" sz="1600" dirty="0">
                <a:solidFill>
                  <a:schemeClr val="accent3"/>
                </a:solidFill>
                <a:latin typeface="Trebuchet MS" panose="020B0603020202020204" pitchFamily="34" charset="0"/>
              </a:rPr>
              <a:t> </a:t>
            </a:r>
            <a:r>
              <a:rPr lang="pt-BR" sz="1000" dirty="0">
                <a:solidFill>
                  <a:schemeClr val="accent3"/>
                </a:solidFill>
                <a:latin typeface="Trebuchet MS" panose="020B0603020202020204" pitchFamily="34" charset="0"/>
              </a:rPr>
              <a:t>na bacia de Campos</a:t>
            </a:r>
          </a:p>
        </p:txBody>
      </p:sp>
      <p:sp>
        <p:nvSpPr>
          <p:cNvPr id="159" name="Google Shape;11848;p130">
            <a:extLst>
              <a:ext uri="{FF2B5EF4-FFF2-40B4-BE49-F238E27FC236}">
                <a16:creationId xmlns:a16="http://schemas.microsoft.com/office/drawing/2014/main" id="{C859C507-6933-4F14-845C-AC0B4FACB1AC}"/>
              </a:ext>
            </a:extLst>
          </p:cNvPr>
          <p:cNvSpPr/>
          <p:nvPr/>
        </p:nvSpPr>
        <p:spPr>
          <a:xfrm>
            <a:off x="529597" y="6049864"/>
            <a:ext cx="330891" cy="348013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700"/>
          </a:p>
        </p:txBody>
      </p:sp>
    </p:spTree>
    <p:extLst>
      <p:ext uri="{BB962C8B-B14F-4D97-AF65-F5344CB8AC3E}">
        <p14:creationId xmlns:p14="http://schemas.microsoft.com/office/powerpoint/2010/main" val="170944584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 bwMode="auto">
          <a:xfrm>
            <a:off x="551384" y="4405328"/>
            <a:ext cx="11233248" cy="40498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Montserrat" pitchFamily="2" charset="0"/>
                <a:ea typeface="Calibri"/>
                <a:cs typeface="Calibri" panose="020F0502020204030204" pitchFamily="34" charset="0"/>
              </a:rPr>
              <a:t>Tabita Loureiro</a:t>
            </a:r>
            <a:endParaRPr sz="2000" b="1" dirty="0">
              <a:solidFill>
                <a:schemeClr val="bg1"/>
              </a:solidFill>
              <a:latin typeface="Montserrat" pitchFamily="2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9B8EFBF-BEC0-DA09-6B70-0661AF7B9B68}"/>
              </a:ext>
            </a:extLst>
          </p:cNvPr>
          <p:cNvSpPr txBox="1"/>
          <p:nvPr/>
        </p:nvSpPr>
        <p:spPr bwMode="auto">
          <a:xfrm>
            <a:off x="2279576" y="4902923"/>
            <a:ext cx="7632848" cy="3111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en-US" sz="1400" dirty="0" err="1">
                <a:solidFill>
                  <a:schemeClr val="bg1"/>
                </a:solidFill>
                <a:latin typeface="Montserrat" pitchFamily="2" charset="0"/>
                <a:ea typeface="Calibri"/>
                <a:cs typeface="Calibri" panose="020F0502020204030204" pitchFamily="34" charset="0"/>
              </a:rPr>
              <a:t>Diretora</a:t>
            </a:r>
            <a:r>
              <a:rPr lang="en-US" sz="1400" dirty="0">
                <a:solidFill>
                  <a:schemeClr val="bg1"/>
                </a:solidFill>
                <a:latin typeface="Montserrat" pitchFamily="2" charset="0"/>
                <a:ea typeface="Calibri"/>
                <a:cs typeface="Calibri" panose="020F0502020204030204" pitchFamily="34" charset="0"/>
              </a:rPr>
              <a:t> Técnica e </a:t>
            </a:r>
            <a:r>
              <a:rPr lang="en-US" sz="1400" dirty="0" err="1">
                <a:solidFill>
                  <a:schemeClr val="bg1"/>
                </a:solidFill>
                <a:latin typeface="Montserrat" pitchFamily="2" charset="0"/>
                <a:ea typeface="Calibri"/>
                <a:cs typeface="Calibri" panose="020F0502020204030204" pitchFamily="34" charset="0"/>
              </a:rPr>
              <a:t>Presidente</a:t>
            </a:r>
            <a:r>
              <a:rPr lang="en-US" sz="1400" dirty="0">
                <a:solidFill>
                  <a:schemeClr val="bg1"/>
                </a:solidFill>
                <a:latin typeface="Montserrat" pitchFamily="2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itchFamily="2" charset="0"/>
                <a:ea typeface="Calibri"/>
                <a:cs typeface="Calibri" panose="020F0502020204030204" pitchFamily="34" charset="0"/>
              </a:rPr>
              <a:t>Interina</a:t>
            </a:r>
            <a:r>
              <a:rPr lang="en-US" sz="1400" dirty="0">
                <a:solidFill>
                  <a:schemeClr val="bg1"/>
                </a:solidFill>
                <a:latin typeface="Montserrat" pitchFamily="2" charset="0"/>
                <a:ea typeface="Calibri"/>
                <a:cs typeface="Calibri" panose="020F0502020204030204" pitchFamily="34" charset="0"/>
              </a:rPr>
              <a:t> da PPSA</a:t>
            </a:r>
            <a:endParaRPr sz="1400" dirty="0">
              <a:solidFill>
                <a:schemeClr val="bg1"/>
              </a:solidFill>
              <a:latin typeface="Montserrat" pitchFamily="2" charset="0"/>
              <a:ea typeface="Calibri"/>
              <a:cs typeface="Calibri" panose="020F0502020204030204" pitchFamily="34" charset="0"/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CB75E71B-5E61-5D53-8CCC-FCCC3B20534D}"/>
              </a:ext>
            </a:extLst>
          </p:cNvPr>
          <p:cNvCxnSpPr>
            <a:cxnSpLocks/>
          </p:cNvCxnSpPr>
          <p:nvPr/>
        </p:nvCxnSpPr>
        <p:spPr>
          <a:xfrm>
            <a:off x="4223792" y="4149080"/>
            <a:ext cx="4032450" cy="0"/>
          </a:xfrm>
          <a:prstGeom prst="line">
            <a:avLst/>
          </a:prstGeom>
          <a:ln w="12700">
            <a:solidFill>
              <a:srgbClr val="FFD2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Agrupar 3">
            <a:extLst>
              <a:ext uri="{FF2B5EF4-FFF2-40B4-BE49-F238E27FC236}">
                <a16:creationId xmlns:a16="http://schemas.microsoft.com/office/drawing/2014/main" id="{DD7D0225-9EEA-B541-58E0-9F0AF193A539}"/>
              </a:ext>
            </a:extLst>
          </p:cNvPr>
          <p:cNvGrpSpPr/>
          <p:nvPr/>
        </p:nvGrpSpPr>
        <p:grpSpPr>
          <a:xfrm>
            <a:off x="8256242" y="1883376"/>
            <a:ext cx="3089820" cy="285452"/>
            <a:chOff x="7791450" y="1533328"/>
            <a:chExt cx="3593876" cy="332018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969B5955-4237-B105-E762-D89B4F1D4D01}"/>
                </a:ext>
              </a:extLst>
            </p:cNvPr>
            <p:cNvSpPr txBox="1"/>
            <p:nvPr/>
          </p:nvSpPr>
          <p:spPr bwMode="auto">
            <a:xfrm>
              <a:off x="7791450" y="1539430"/>
              <a:ext cx="3593876" cy="325916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t" anchorCtr="0" forceAA="0" compatLnSpc="0">
              <a:spAutoFit/>
            </a:bodyPr>
            <a:lstStyle/>
            <a:p>
              <a:pPr algn="ctr">
                <a:defRPr/>
              </a:pPr>
              <a:r>
                <a:rPr lang="pt-BR" sz="1200" b="0" dirty="0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Rio de Janeiro  |  22 de novembro de 2023</a:t>
              </a:r>
              <a:endParaRPr sz="1200" b="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23D8EE77-441D-7B25-9E10-15752369EAB9}"/>
                </a:ext>
              </a:extLst>
            </p:cNvPr>
            <p:cNvSpPr/>
            <p:nvPr/>
          </p:nvSpPr>
          <p:spPr>
            <a:xfrm>
              <a:off x="7791450" y="1533328"/>
              <a:ext cx="3593876" cy="311496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FFD2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/>
            </a:p>
          </p:txBody>
        </p:sp>
      </p:grpSp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C240537-9300-D136-7C7F-7F7FF22C4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4918" y="346338"/>
            <a:ext cx="4092467" cy="1322818"/>
          </a:xfrm>
          <a:prstGeom prst="rect">
            <a:avLst/>
          </a:prstGeom>
        </p:spPr>
      </p:pic>
      <p:pic>
        <p:nvPicPr>
          <p:cNvPr id="14" name="Imagem 1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9188263-DBA1-FE43-0648-DB468AF96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6080" y="5398517"/>
            <a:ext cx="5375920" cy="1476677"/>
          </a:xfrm>
          <a:prstGeom prst="rect">
            <a:avLst/>
          </a:prstGeom>
        </p:spPr>
      </p:pic>
      <p:pic>
        <p:nvPicPr>
          <p:cNvPr id="15" name="Imagem 14" descr="Diagrama&#10;&#10;Descrição gerada automaticamente com confiança baixa">
            <a:extLst>
              <a:ext uri="{FF2B5EF4-FFF2-40B4-BE49-F238E27FC236}">
                <a16:creationId xmlns:a16="http://schemas.microsoft.com/office/drawing/2014/main" id="{E06C6AA8-6EEB-9DEC-9576-1B7FF9BEC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194"/>
            <a:ext cx="3935760" cy="328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9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AB69659-E067-471D-8A7C-5CD6B03EE879}"/>
              </a:ext>
            </a:extLst>
          </p:cNvPr>
          <p:cNvSpPr/>
          <p:nvPr/>
        </p:nvSpPr>
        <p:spPr>
          <a:xfrm>
            <a:off x="0" y="0"/>
            <a:ext cx="12192000" cy="610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9F86E0E2-8758-479E-9303-BFF3A3307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87" y="1271869"/>
            <a:ext cx="6888088" cy="3961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ítulo 3">
            <a:extLst>
              <a:ext uri="{FF2B5EF4-FFF2-40B4-BE49-F238E27FC236}">
                <a16:creationId xmlns:a16="http://schemas.microsoft.com/office/drawing/2014/main" id="{7E3E122E-0C44-60FC-B7EB-ED7C710C7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23" y="97293"/>
            <a:ext cx="6533227" cy="93509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contratos de partilha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FC5C5A9C-516B-46A3-B017-FF6CB965D1DB}"/>
              </a:ext>
            </a:extLst>
          </p:cNvPr>
          <p:cNvSpPr/>
          <p:nvPr/>
        </p:nvSpPr>
        <p:spPr>
          <a:xfrm>
            <a:off x="8164463" y="908720"/>
            <a:ext cx="3283852" cy="4916898"/>
          </a:xfrm>
          <a:prstGeom prst="roundRect">
            <a:avLst>
              <a:gd name="adj" fmla="val 6766"/>
            </a:avLst>
          </a:prstGeom>
          <a:solidFill>
            <a:schemeClr val="bg1"/>
          </a:solidFill>
          <a:ln w="12700">
            <a:solidFill>
              <a:srgbClr val="007C8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 dirty="0"/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4F146C6B-9125-4D8C-ACC3-010AA88C0286}"/>
              </a:ext>
            </a:extLst>
          </p:cNvPr>
          <p:cNvSpPr/>
          <p:nvPr/>
        </p:nvSpPr>
        <p:spPr>
          <a:xfrm rot="16200000">
            <a:off x="7494023" y="1757107"/>
            <a:ext cx="927086" cy="413790"/>
          </a:xfrm>
          <a:custGeom>
            <a:avLst/>
            <a:gdLst>
              <a:gd name="connsiteX0" fmla="*/ 0 w 1156648"/>
              <a:gd name="connsiteY0" fmla="*/ 0 h 327545"/>
              <a:gd name="connsiteX1" fmla="*/ 1156648 w 1156648"/>
              <a:gd name="connsiteY1" fmla="*/ 0 h 327545"/>
              <a:gd name="connsiteX2" fmla="*/ 1156648 w 1156648"/>
              <a:gd name="connsiteY2" fmla="*/ 327545 h 327545"/>
              <a:gd name="connsiteX3" fmla="*/ 0 w 1156648"/>
              <a:gd name="connsiteY3" fmla="*/ 327545 h 327545"/>
              <a:gd name="connsiteX4" fmla="*/ 0 w 1156648"/>
              <a:gd name="connsiteY4" fmla="*/ 0 h 327545"/>
              <a:gd name="connsiteX0" fmla="*/ 327546 w 1156648"/>
              <a:gd name="connsiteY0" fmla="*/ 3 h 327545"/>
              <a:gd name="connsiteX1" fmla="*/ 1156648 w 1156648"/>
              <a:gd name="connsiteY1" fmla="*/ 0 h 327545"/>
              <a:gd name="connsiteX2" fmla="*/ 1156648 w 1156648"/>
              <a:gd name="connsiteY2" fmla="*/ 327545 h 327545"/>
              <a:gd name="connsiteX3" fmla="*/ 0 w 1156648"/>
              <a:gd name="connsiteY3" fmla="*/ 327545 h 327545"/>
              <a:gd name="connsiteX4" fmla="*/ 327546 w 1156648"/>
              <a:gd name="connsiteY4" fmla="*/ 3 h 32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648" h="327545">
                <a:moveTo>
                  <a:pt x="327546" y="3"/>
                </a:moveTo>
                <a:lnTo>
                  <a:pt x="1156648" y="0"/>
                </a:lnTo>
                <a:lnTo>
                  <a:pt x="1156648" y="327545"/>
                </a:lnTo>
                <a:lnTo>
                  <a:pt x="0" y="327545"/>
                </a:lnTo>
                <a:lnTo>
                  <a:pt x="327546" y="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9242FD8A-5C44-4CCE-8B70-92C3D3E408EB}"/>
              </a:ext>
            </a:extLst>
          </p:cNvPr>
          <p:cNvSpPr/>
          <p:nvPr/>
        </p:nvSpPr>
        <p:spPr>
          <a:xfrm>
            <a:off x="7750665" y="1494528"/>
            <a:ext cx="1679891" cy="657748"/>
          </a:xfrm>
          <a:prstGeom prst="rect">
            <a:avLst/>
          </a:prstGeom>
          <a:solidFill>
            <a:srgbClr val="FFD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7B8DC0FB-5E6A-46D0-B42C-28945792B778}"/>
              </a:ext>
            </a:extLst>
          </p:cNvPr>
          <p:cNvSpPr txBox="1"/>
          <p:nvPr/>
        </p:nvSpPr>
        <p:spPr>
          <a:xfrm>
            <a:off x="8705289" y="1271869"/>
            <a:ext cx="31568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>
                <a:solidFill>
                  <a:srgbClr val="007C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</a:p>
          <a:p>
            <a:pPr algn="ctr">
              <a:spcBef>
                <a:spcPts val="600"/>
              </a:spcBef>
            </a:pPr>
            <a:r>
              <a:rPr lang="en-ZA" sz="1200" b="1" dirty="0" err="1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Contratos</a:t>
            </a:r>
            <a:endParaRPr lang="en-ZA" sz="1200" b="1" dirty="0">
              <a:solidFill>
                <a:srgbClr val="2626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E1FDE02-C833-4AD9-8453-ABD4D3D65B5F}"/>
              </a:ext>
            </a:extLst>
          </p:cNvPr>
          <p:cNvSpPr txBox="1"/>
          <p:nvPr/>
        </p:nvSpPr>
        <p:spPr>
          <a:xfrm>
            <a:off x="9367835" y="2291906"/>
            <a:ext cx="178949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lang="pt-BR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pt-BR" sz="1200" b="1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Blocos em produção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49B830C-6585-4003-9750-0E57964B9DA6}"/>
              </a:ext>
            </a:extLst>
          </p:cNvPr>
          <p:cNvSpPr txBox="1"/>
          <p:nvPr/>
        </p:nvSpPr>
        <p:spPr>
          <a:xfrm>
            <a:off x="9388951" y="3323429"/>
            <a:ext cx="178949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pt-BR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pt-BR" sz="1200" b="1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Bloco em desenvolvimento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AE45E401-D768-4B4B-A8F1-7B6FB7FA1194}"/>
              </a:ext>
            </a:extLst>
          </p:cNvPr>
          <p:cNvSpPr txBox="1"/>
          <p:nvPr/>
        </p:nvSpPr>
        <p:spPr>
          <a:xfrm>
            <a:off x="9367835" y="4451113"/>
            <a:ext cx="178949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40AE4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</a:t>
            </a:r>
            <a:endParaRPr lang="pt-BR" dirty="0">
              <a:solidFill>
                <a:srgbClr val="40AE4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pt-BR" sz="1200" b="1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Blocos em exploração, 4 em devolução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8BAC7618-6A5A-43F0-B7C0-D992C0D7A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5334" y="4722554"/>
            <a:ext cx="654263" cy="580229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F1248705-D833-4B79-9C3A-F2B512AB30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53710" y="3513438"/>
            <a:ext cx="654263" cy="580229"/>
          </a:xfrm>
          <a:prstGeom prst="rect">
            <a:avLst/>
          </a:prstGeom>
        </p:spPr>
      </p:pic>
      <p:pic>
        <p:nvPicPr>
          <p:cNvPr id="39" name="Gráfico 38">
            <a:extLst>
              <a:ext uri="{FF2B5EF4-FFF2-40B4-BE49-F238E27FC236}">
                <a16:creationId xmlns:a16="http://schemas.microsoft.com/office/drawing/2014/main" id="{82ECBF90-F61F-4573-936A-ABCDBAEB04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65633" y="2564332"/>
            <a:ext cx="447104" cy="3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0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43CEE53-8D7F-44F6-B59C-5380EE415A5F}"/>
              </a:ext>
            </a:extLst>
          </p:cNvPr>
          <p:cNvSpPr txBox="1"/>
          <p:nvPr/>
        </p:nvSpPr>
        <p:spPr>
          <a:xfrm>
            <a:off x="3916993" y="4676610"/>
            <a:ext cx="3018775" cy="2481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51" dirty="0"/>
              <a:t>     </a:t>
            </a:r>
            <a:r>
              <a:rPr lang="pt-BR" sz="5822" b="1" dirty="0">
                <a:solidFill>
                  <a:schemeClr val="bg1"/>
                </a:solidFill>
              </a:rPr>
              <a:t>17 </a:t>
            </a:r>
          </a:p>
          <a:p>
            <a:r>
              <a:rPr lang="pt-BR" sz="4851" b="1" dirty="0">
                <a:solidFill>
                  <a:schemeClr val="bg1"/>
                </a:solidFill>
              </a:rPr>
              <a:t>contratos</a:t>
            </a:r>
          </a:p>
          <a:p>
            <a:r>
              <a:rPr lang="pt-BR" sz="4851" dirty="0"/>
              <a:t>  </a:t>
            </a:r>
            <a:endParaRPr lang="pt-BR" sz="4851" b="1" dirty="0">
              <a:solidFill>
                <a:schemeClr val="bg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CE0EC27-5932-498F-A81C-6646BAFE3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" y="1"/>
            <a:ext cx="12191145" cy="685407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CEA64B5-CA78-4195-B489-8194A9E1FB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3226" y="2691675"/>
            <a:ext cx="2147923" cy="162744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D163B13-0125-4083-B9B2-145846A19F26}"/>
              </a:ext>
            </a:extLst>
          </p:cNvPr>
          <p:cNvSpPr txBox="1"/>
          <p:nvPr/>
        </p:nvSpPr>
        <p:spPr>
          <a:xfrm>
            <a:off x="3916993" y="4743253"/>
            <a:ext cx="2498675" cy="180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75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</a:p>
          <a:p>
            <a:pPr algn="ctr">
              <a:spcBef>
                <a:spcPts val="600"/>
              </a:spcBef>
            </a:pPr>
            <a:r>
              <a:rPr lang="pt-BR" sz="2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empresas, </a:t>
            </a:r>
          </a:p>
          <a:p>
            <a:pPr algn="ctr">
              <a:spcBef>
                <a:spcPts val="600"/>
              </a:spcBef>
            </a:pPr>
            <a:r>
              <a:rPr lang="pt-BR" sz="2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 operadores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4B57D4C-DB0A-4F9E-8917-251A81F87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88542" y="2988161"/>
            <a:ext cx="1481329" cy="144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481F1BC0-D900-44AA-84B9-BB7AEA23ED99}"/>
              </a:ext>
            </a:extLst>
          </p:cNvPr>
          <p:cNvGrpSpPr>
            <a:grpSpLocks noChangeAspect="1"/>
          </p:cNvGrpSpPr>
          <p:nvPr/>
        </p:nvGrpSpPr>
        <p:grpSpPr>
          <a:xfrm>
            <a:off x="8686799" y="3240678"/>
            <a:ext cx="745397" cy="773632"/>
            <a:chOff x="15139690" y="3222924"/>
            <a:chExt cx="1908000" cy="2868650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B81C02B0-9B63-44BC-9552-31C7D5395991}"/>
                </a:ext>
              </a:extLst>
            </p:cNvPr>
            <p:cNvSpPr/>
            <p:nvPr/>
          </p:nvSpPr>
          <p:spPr>
            <a:xfrm>
              <a:off x="15139690" y="3222924"/>
              <a:ext cx="1908000" cy="2834365"/>
            </a:xfrm>
            <a:prstGeom prst="ellipse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defTabSz="1219169" rtl="0" hangingPunct="0">
                <a:lnSpc>
                  <a:spcPct val="90000"/>
                </a:lnSpc>
                <a:spcBef>
                  <a:spcPts val="2250"/>
                </a:spcBef>
              </a:pPr>
              <a:endParaRPr lang="pt-BR" sz="2400">
                <a:solidFill>
                  <a:srgbClr val="000000"/>
                </a:solidFill>
                <a:sym typeface="Helvetica Neue"/>
              </a:endParaRPr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F4D715E5-4A79-485B-9000-6E8666DB9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00534" y="3654220"/>
              <a:ext cx="1847156" cy="243735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4" name="SOBRE O IBP">
            <a:extLst>
              <a:ext uri="{FF2B5EF4-FFF2-40B4-BE49-F238E27FC236}">
                <a16:creationId xmlns:a16="http://schemas.microsoft.com/office/drawing/2014/main" id="{6A723CA7-23C0-483D-ADB9-B03A080876BE}"/>
              </a:ext>
            </a:extLst>
          </p:cNvPr>
          <p:cNvSpPr txBox="1"/>
          <p:nvPr/>
        </p:nvSpPr>
        <p:spPr>
          <a:xfrm>
            <a:off x="8544161" y="3429000"/>
            <a:ext cx="2805504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412750">
              <a:defRPr sz="3000" i="1">
                <a:solidFill>
                  <a:srgbClr val="F2F2F2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150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AF82CB-8CFE-4A53-993C-383ECBF3E33D}"/>
              </a:ext>
            </a:extLst>
          </p:cNvPr>
          <p:cNvSpPr txBox="1"/>
          <p:nvPr/>
        </p:nvSpPr>
        <p:spPr>
          <a:xfrm>
            <a:off x="7907849" y="3975872"/>
            <a:ext cx="2498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PPSA, gestora</a:t>
            </a:r>
            <a:endParaRPr lang="pt-BR" sz="900" b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2075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B5ADCC6B-FB3B-460E-BE7B-9B542D65AF83}"/>
              </a:ext>
            </a:extLst>
          </p:cNvPr>
          <p:cNvSpPr/>
          <p:nvPr/>
        </p:nvSpPr>
        <p:spPr bwMode="auto">
          <a:xfrm>
            <a:off x="0" y="0"/>
            <a:ext cx="12192000" cy="610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78B5290-8FF7-4654-B388-CCCEA62342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666246"/>
              </p:ext>
            </p:extLst>
          </p:nvPr>
        </p:nvGraphicFramePr>
        <p:xfrm>
          <a:off x="324650" y="1385788"/>
          <a:ext cx="6325532" cy="4445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348;p31">
            <a:extLst>
              <a:ext uri="{FF2B5EF4-FFF2-40B4-BE49-F238E27FC236}">
                <a16:creationId xmlns:a16="http://schemas.microsoft.com/office/drawing/2014/main" id="{553536AF-DB68-41C9-A5C3-4BBB3E732758}"/>
              </a:ext>
            </a:extLst>
          </p:cNvPr>
          <p:cNvSpPr txBox="1">
            <a:spLocks/>
          </p:cNvSpPr>
          <p:nvPr/>
        </p:nvSpPr>
        <p:spPr>
          <a:xfrm>
            <a:off x="8816757" y="3113896"/>
            <a:ext cx="1357407" cy="712017"/>
          </a:xfrm>
          <a:prstGeom prst="rect">
            <a:avLst/>
          </a:prstGeom>
        </p:spPr>
        <p:txBody>
          <a:bodyPr spcFirstLastPara="1" vert="horz" wrap="square" lIns="91419" tIns="91419" rIns="91419" bIns="91419" rtlCol="0" anchor="t" anchorCtr="0">
            <a:noAutofit/>
          </a:bodyPr>
          <a:lstStyle/>
          <a:p>
            <a:pPr algn="ctr" defTabSz="554492">
              <a:defRPr/>
            </a:pPr>
            <a:r>
              <a:rPr lang="en-ZA" sz="3300" b="1" kern="1200" dirty="0">
                <a:solidFill>
                  <a:srgbClr val="002F4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982</a:t>
            </a:r>
          </a:p>
          <a:p>
            <a:pPr algn="ctr" defTabSz="554492">
              <a:defRPr/>
            </a:pPr>
            <a:r>
              <a:rPr lang="en-ZA" sz="1200" kern="1200" dirty="0">
                <a:solidFill>
                  <a:srgbClr val="103D6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 bpd</a:t>
            </a:r>
            <a:endParaRPr lang="en-ZA" sz="1200" b="1" kern="1200" dirty="0">
              <a:solidFill>
                <a:srgbClr val="103D6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47C0DAF9-86D7-439B-A4CC-930F7681C042}"/>
              </a:ext>
            </a:extLst>
          </p:cNvPr>
          <p:cNvGrpSpPr/>
          <p:nvPr/>
        </p:nvGrpSpPr>
        <p:grpSpPr>
          <a:xfrm>
            <a:off x="10151378" y="3097995"/>
            <a:ext cx="1390500" cy="721110"/>
            <a:chOff x="5895591" y="3315710"/>
            <a:chExt cx="1390597" cy="721160"/>
          </a:xfrm>
        </p:grpSpPr>
        <p:sp>
          <p:nvSpPr>
            <p:cNvPr id="12" name="Google Shape;347;p31">
              <a:extLst>
                <a:ext uri="{FF2B5EF4-FFF2-40B4-BE49-F238E27FC236}">
                  <a16:creationId xmlns:a16="http://schemas.microsoft.com/office/drawing/2014/main" id="{981E283E-5E3B-4493-90CA-A6EBF86D0038}"/>
                </a:ext>
              </a:extLst>
            </p:cNvPr>
            <p:cNvSpPr txBox="1">
              <a:spLocks/>
            </p:cNvSpPr>
            <p:nvPr/>
          </p:nvSpPr>
          <p:spPr>
            <a:xfrm>
              <a:off x="5962061" y="3315710"/>
              <a:ext cx="1240500" cy="422400"/>
            </a:xfrm>
            <a:prstGeom prst="rect">
              <a:avLst/>
            </a:prstGeom>
            <a:noFill/>
          </p:spPr>
          <p:txBody>
            <a:bodyPr spcFirstLastPara="1" vert="horz" wrap="square" lIns="91419" tIns="91419" rIns="91419" bIns="91419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554492">
                <a:spcBef>
                  <a:spcPts val="0"/>
                </a:spcBef>
                <a:defRPr/>
              </a:pPr>
              <a:r>
                <a:rPr lang="en-ZA" sz="3300" b="1" dirty="0">
                  <a:solidFill>
                    <a:srgbClr val="002F4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13" name="Google Shape;348;p31">
              <a:extLst>
                <a:ext uri="{FF2B5EF4-FFF2-40B4-BE49-F238E27FC236}">
                  <a16:creationId xmlns:a16="http://schemas.microsoft.com/office/drawing/2014/main" id="{34EB111E-A4F4-431B-A0CD-70AA9A842B17}"/>
                </a:ext>
              </a:extLst>
            </p:cNvPr>
            <p:cNvSpPr txBox="1">
              <a:spLocks/>
            </p:cNvSpPr>
            <p:nvPr/>
          </p:nvSpPr>
          <p:spPr>
            <a:xfrm>
              <a:off x="5895591" y="3767470"/>
              <a:ext cx="1390597" cy="269400"/>
            </a:xfrm>
            <a:prstGeom prst="rect">
              <a:avLst/>
            </a:prstGeom>
          </p:spPr>
          <p:txBody>
            <a:bodyPr spcFirstLastPara="1" vert="horz" wrap="square" lIns="91419" tIns="91419" rIns="91419" bIns="91419" rtlCol="0" anchor="t" anchorCtr="0">
              <a:noAutofit/>
            </a:bodyPr>
            <a:lstStyle/>
            <a:p>
              <a:pPr algn="ctr" defTabSz="554492">
                <a:defRPr/>
              </a:pPr>
              <a:r>
                <a:rPr lang="en-ZA" sz="1200" kern="1200" dirty="0">
                  <a:solidFill>
                    <a:srgbClr val="103D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MM m³/d</a:t>
              </a: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FE3B9B1-C9FA-464F-97C6-3C185E7B56A9}"/>
              </a:ext>
            </a:extLst>
          </p:cNvPr>
          <p:cNvSpPr txBox="1">
            <a:spLocks/>
          </p:cNvSpPr>
          <p:nvPr/>
        </p:nvSpPr>
        <p:spPr>
          <a:xfrm>
            <a:off x="7417801" y="3195088"/>
            <a:ext cx="1652226" cy="5472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54492"/>
            <a:r>
              <a:rPr lang="pt-BR" sz="1800" b="1">
                <a:solidFill>
                  <a:srgbClr val="002F4F"/>
                </a:solidFill>
                <a:latin typeface="+mn-lt"/>
                <a:cs typeface="Segoe UI" panose="020B0502040204020203" pitchFamily="34" charset="0"/>
              </a:rPr>
              <a:t>Produção regime de partilha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F6D981E-507B-4EBF-AC1B-B39CD916E42A}"/>
              </a:ext>
            </a:extLst>
          </p:cNvPr>
          <p:cNvSpPr txBox="1">
            <a:spLocks/>
          </p:cNvSpPr>
          <p:nvPr/>
        </p:nvSpPr>
        <p:spPr>
          <a:xfrm>
            <a:off x="7375825" y="2204867"/>
            <a:ext cx="1652226" cy="5472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54492"/>
            <a:r>
              <a:rPr lang="pt-BR" sz="1800" b="1">
                <a:solidFill>
                  <a:srgbClr val="00999B"/>
                </a:solidFill>
                <a:latin typeface="+mn-lt"/>
                <a:cs typeface="Segoe UI" panose="020B0502040204020203" pitchFamily="34" charset="0"/>
              </a:rPr>
              <a:t>Produção total Brasil</a:t>
            </a:r>
          </a:p>
        </p:txBody>
      </p:sp>
      <p:sp>
        <p:nvSpPr>
          <p:cNvPr id="16" name="Google Shape;348;p31">
            <a:extLst>
              <a:ext uri="{FF2B5EF4-FFF2-40B4-BE49-F238E27FC236}">
                <a16:creationId xmlns:a16="http://schemas.microsoft.com/office/drawing/2014/main" id="{2C3E8910-F9B3-4323-BAA6-E86514E3E1C4}"/>
              </a:ext>
            </a:extLst>
          </p:cNvPr>
          <p:cNvSpPr txBox="1">
            <a:spLocks/>
          </p:cNvSpPr>
          <p:nvPr/>
        </p:nvSpPr>
        <p:spPr>
          <a:xfrm>
            <a:off x="8827966" y="2097432"/>
            <a:ext cx="1357407" cy="712017"/>
          </a:xfrm>
          <a:prstGeom prst="rect">
            <a:avLst/>
          </a:prstGeom>
        </p:spPr>
        <p:txBody>
          <a:bodyPr spcFirstLastPara="1" vert="horz" wrap="square" lIns="91419" tIns="91419" rIns="91419" bIns="91419" rtlCol="0" anchor="t" anchorCtr="0">
            <a:noAutofit/>
          </a:bodyPr>
          <a:lstStyle/>
          <a:p>
            <a:pPr algn="ctr" defTabSz="554492">
              <a:defRPr/>
            </a:pPr>
            <a:r>
              <a:rPr lang="en-ZA" sz="3300" b="1" kern="1200" dirty="0">
                <a:solidFill>
                  <a:srgbClr val="00999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3.7</a:t>
            </a:r>
          </a:p>
          <a:p>
            <a:pPr algn="ctr" defTabSz="554492">
              <a:defRPr/>
            </a:pPr>
            <a:r>
              <a:rPr lang="en-ZA" sz="1200" kern="12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MM bpd </a:t>
            </a:r>
            <a:endParaRPr lang="en-ZA" sz="1200" b="1" kern="1200" dirty="0">
              <a:solidFill>
                <a:schemeClr val="accent4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Google Shape;348;p31">
            <a:extLst>
              <a:ext uri="{FF2B5EF4-FFF2-40B4-BE49-F238E27FC236}">
                <a16:creationId xmlns:a16="http://schemas.microsoft.com/office/drawing/2014/main" id="{35CC1473-4E5C-4104-BB83-090A322C52E2}"/>
              </a:ext>
            </a:extLst>
          </p:cNvPr>
          <p:cNvSpPr txBox="1">
            <a:spLocks/>
          </p:cNvSpPr>
          <p:nvPr/>
        </p:nvSpPr>
        <p:spPr>
          <a:xfrm>
            <a:off x="10131021" y="2086077"/>
            <a:ext cx="1357407" cy="712017"/>
          </a:xfrm>
          <a:prstGeom prst="rect">
            <a:avLst/>
          </a:prstGeom>
        </p:spPr>
        <p:txBody>
          <a:bodyPr spcFirstLastPara="1" vert="horz" wrap="square" lIns="91419" tIns="91419" rIns="91419" bIns="91419" rtlCol="0" anchor="t" anchorCtr="0">
            <a:noAutofit/>
          </a:bodyPr>
          <a:lstStyle/>
          <a:p>
            <a:pPr algn="ctr" defTabSz="554492">
              <a:defRPr/>
            </a:pPr>
            <a:r>
              <a:rPr lang="en-ZA" sz="3300" b="1" kern="1200" dirty="0">
                <a:solidFill>
                  <a:srgbClr val="00999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55</a:t>
            </a:r>
          </a:p>
          <a:p>
            <a:pPr algn="ctr" defTabSz="554492">
              <a:defRPr/>
            </a:pPr>
            <a:r>
              <a:rPr lang="en-ZA" sz="1200" kern="12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MM m³/d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CAB4943-E7A3-411F-8AAF-794443B872B9}"/>
              </a:ext>
            </a:extLst>
          </p:cNvPr>
          <p:cNvSpPr/>
          <p:nvPr/>
        </p:nvSpPr>
        <p:spPr>
          <a:xfrm>
            <a:off x="8544272" y="1535543"/>
            <a:ext cx="1399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554492"/>
            <a:r>
              <a:rPr lang="pt-BR" b="1" kern="1200" dirty="0">
                <a:solidFill>
                  <a:schemeClr val="tx1">
                    <a:lumMod val="7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Petróleo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92E32C3-97DC-4FD3-BE06-8D318D840846}"/>
              </a:ext>
            </a:extLst>
          </p:cNvPr>
          <p:cNvSpPr/>
          <p:nvPr/>
        </p:nvSpPr>
        <p:spPr>
          <a:xfrm>
            <a:off x="10101517" y="1414020"/>
            <a:ext cx="1357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4492"/>
            <a:r>
              <a:rPr lang="en-ZA" b="1" kern="1200" dirty="0">
                <a:solidFill>
                  <a:schemeClr val="tx1">
                    <a:lumMod val="7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Gás Natural</a:t>
            </a:r>
            <a:endParaRPr lang="en-ZA" sz="1600" kern="1200" dirty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9EE4CA1-B1C3-4039-B073-E8AF537FF4A2}"/>
              </a:ext>
            </a:extLst>
          </p:cNvPr>
          <p:cNvSpPr txBox="1"/>
          <p:nvPr/>
        </p:nvSpPr>
        <p:spPr>
          <a:xfrm>
            <a:off x="7255897" y="4114703"/>
            <a:ext cx="141641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lang="pt-BR" sz="22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pt-BR" sz="1400" b="1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Campos em produção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B6CF577-A1CA-4BB8-8884-91335292754B}"/>
              </a:ext>
            </a:extLst>
          </p:cNvPr>
          <p:cNvSpPr txBox="1"/>
          <p:nvPr/>
        </p:nvSpPr>
        <p:spPr>
          <a:xfrm>
            <a:off x="10101517" y="4116150"/>
            <a:ext cx="14164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</a:t>
            </a:r>
            <a:endParaRPr lang="en-ZA" sz="22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ZA" sz="1400" b="1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FPSOs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7D5FC5C7-F3A0-465A-8F72-12CCABA362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0793" y="4931758"/>
            <a:ext cx="517861" cy="517861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31073D47-611E-4674-9853-42D29D7FA848}"/>
              </a:ext>
            </a:extLst>
          </p:cNvPr>
          <p:cNvSpPr txBox="1"/>
          <p:nvPr/>
        </p:nvSpPr>
        <p:spPr>
          <a:xfrm>
            <a:off x="8778526" y="4119547"/>
            <a:ext cx="141641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57</a:t>
            </a:r>
            <a:endParaRPr lang="pt-BR" sz="220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pt-BR" sz="1400" b="1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Poços em produção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8D38E673-89FE-42D8-879C-6015ECD17177}"/>
              </a:ext>
            </a:extLst>
          </p:cNvPr>
          <p:cNvSpPr/>
          <p:nvPr/>
        </p:nvSpPr>
        <p:spPr>
          <a:xfrm>
            <a:off x="7160072" y="3022443"/>
            <a:ext cx="4476307" cy="2559650"/>
          </a:xfrm>
          <a:prstGeom prst="roundRect">
            <a:avLst/>
          </a:prstGeom>
          <a:noFill/>
          <a:ln>
            <a:solidFill>
              <a:srgbClr val="007C8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/>
          </a:p>
        </p:txBody>
      </p: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F9E8E9B3-A305-422C-AEF7-03F8C613E534}"/>
              </a:ext>
            </a:extLst>
          </p:cNvPr>
          <p:cNvCxnSpPr>
            <a:cxnSpLocks/>
          </p:cNvCxnSpPr>
          <p:nvPr/>
        </p:nvCxnSpPr>
        <p:spPr>
          <a:xfrm>
            <a:off x="6895681" y="2041884"/>
            <a:ext cx="0" cy="354020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2D8ACFCE-BF5F-4FDD-A2A1-93FFAE05B0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067322"/>
              </p:ext>
            </p:extLst>
          </p:nvPr>
        </p:nvGraphicFramePr>
        <p:xfrm>
          <a:off x="1012725" y="1833168"/>
          <a:ext cx="3554314" cy="2317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Título 3">
            <a:extLst>
              <a:ext uri="{FF2B5EF4-FFF2-40B4-BE49-F238E27FC236}">
                <a16:creationId xmlns:a16="http://schemas.microsoft.com/office/drawing/2014/main" id="{3ABB5416-DBC6-49BF-AD0C-4FAA19D812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1623" y="261662"/>
            <a:ext cx="8385134" cy="93509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resultados dos contratos de partilha</a:t>
            </a:r>
            <a:br>
              <a:rPr lang="pt-BR" sz="3200" b="1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</a:t>
            </a:r>
            <a:endParaRPr lang="pt-BR" sz="3200" b="1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D595AC4D-32AF-4FB9-A65B-EB718FD1560B}"/>
              </a:ext>
            </a:extLst>
          </p:cNvPr>
          <p:cNvSpPr/>
          <p:nvPr/>
        </p:nvSpPr>
        <p:spPr>
          <a:xfrm>
            <a:off x="5745853" y="11743085"/>
            <a:ext cx="25674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4238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Source: ANP (Aug, 2023)</a:t>
            </a:r>
          </a:p>
        </p:txBody>
      </p:sp>
      <p:sp>
        <p:nvSpPr>
          <p:cNvPr id="33" name="Right Triangle 2">
            <a:extLst>
              <a:ext uri="{FF2B5EF4-FFF2-40B4-BE49-F238E27FC236}">
                <a16:creationId xmlns:a16="http://schemas.microsoft.com/office/drawing/2014/main" id="{251682A4-F4BE-424D-818B-3EA76F8062EC}"/>
              </a:ext>
            </a:extLst>
          </p:cNvPr>
          <p:cNvSpPr/>
          <p:nvPr/>
        </p:nvSpPr>
        <p:spPr>
          <a:xfrm flipH="1" flipV="1">
            <a:off x="9070027" y="-42279"/>
            <a:ext cx="3121973" cy="924909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1336D35-F6CC-471B-9D61-4579EDECD9A5}"/>
              </a:ext>
            </a:extLst>
          </p:cNvPr>
          <p:cNvSpPr txBox="1"/>
          <p:nvPr/>
        </p:nvSpPr>
        <p:spPr>
          <a:xfrm>
            <a:off x="7250312" y="5637477"/>
            <a:ext cx="27446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solidFill>
                  <a:schemeClr val="bg2">
                    <a:lumMod val="75000"/>
                  </a:schemeClr>
                </a:solidFill>
              </a:rPr>
              <a:t>Fonte: ANP, dados de setembro de 2023</a:t>
            </a:r>
          </a:p>
        </p:txBody>
      </p:sp>
    </p:spTree>
    <p:extLst>
      <p:ext uri="{BB962C8B-B14F-4D97-AF65-F5344CB8AC3E}">
        <p14:creationId xmlns:p14="http://schemas.microsoft.com/office/powerpoint/2010/main" val="224576897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1A5C690-73A4-473C-960B-69ADB9350B67}"/>
              </a:ext>
            </a:extLst>
          </p:cNvPr>
          <p:cNvSpPr/>
          <p:nvPr/>
        </p:nvSpPr>
        <p:spPr bwMode="auto">
          <a:xfrm>
            <a:off x="0" y="-62069"/>
            <a:ext cx="12192000" cy="610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2EA2D5A6-2BA0-421E-BBC4-2238EA280CE9}"/>
              </a:ext>
            </a:extLst>
          </p:cNvPr>
          <p:cNvSpPr txBox="1">
            <a:spLocks/>
          </p:cNvSpPr>
          <p:nvPr/>
        </p:nvSpPr>
        <p:spPr bwMode="auto">
          <a:xfrm>
            <a:off x="431622" y="97292"/>
            <a:ext cx="10056865" cy="1243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resultados dos contratos de partilha e dos </a:t>
            </a:r>
            <a:r>
              <a:rPr lang="pt-BR" sz="3200" dirty="0" err="1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AIPs</a:t>
            </a:r>
            <a:b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Valores para a União</a:t>
            </a:r>
            <a:endParaRPr lang="pt-BR" sz="3200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5869083F-E405-4883-8A70-491CD7D5D50F}"/>
              </a:ext>
            </a:extLst>
          </p:cNvPr>
          <p:cNvGrpSpPr/>
          <p:nvPr/>
        </p:nvGrpSpPr>
        <p:grpSpPr>
          <a:xfrm>
            <a:off x="431622" y="1696266"/>
            <a:ext cx="11098568" cy="1300686"/>
            <a:chOff x="557970" y="2916267"/>
            <a:chExt cx="22652366" cy="4357556"/>
          </a:xfrm>
        </p:grpSpPr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6C0548F6-1D2F-46B0-A5F8-C3A80F1CC1AE}"/>
                </a:ext>
              </a:extLst>
            </p:cNvPr>
            <p:cNvSpPr/>
            <p:nvPr/>
          </p:nvSpPr>
          <p:spPr>
            <a:xfrm>
              <a:off x="1217526" y="3338299"/>
              <a:ext cx="6940380" cy="3743856"/>
            </a:xfrm>
            <a:prstGeom prst="roundRect">
              <a:avLst>
                <a:gd name="adj" fmla="val 3509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4000"/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97709F9B-04A6-47DD-A234-37CCC3D96986}"/>
                </a:ext>
              </a:extLst>
            </p:cNvPr>
            <p:cNvSpPr/>
            <p:nvPr/>
          </p:nvSpPr>
          <p:spPr>
            <a:xfrm>
              <a:off x="1888247" y="2916267"/>
              <a:ext cx="5598942" cy="1294228"/>
            </a:xfrm>
            <a:prstGeom prst="roundRect">
              <a:avLst/>
            </a:prstGeom>
            <a:solidFill>
              <a:srgbClr val="40AE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Comercialização de O&amp;G</a:t>
              </a:r>
              <a:endParaRPr lang="en-BR" sz="1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Rounded Rectangle 129">
              <a:extLst>
                <a:ext uri="{FF2B5EF4-FFF2-40B4-BE49-F238E27FC236}">
                  <a16:creationId xmlns:a16="http://schemas.microsoft.com/office/drawing/2014/main" id="{9696F9F0-05AB-4F6A-B4DB-48B5BEAD35BA}"/>
                </a:ext>
              </a:extLst>
            </p:cNvPr>
            <p:cNvSpPr/>
            <p:nvPr/>
          </p:nvSpPr>
          <p:spPr>
            <a:xfrm>
              <a:off x="8785944" y="3338299"/>
              <a:ext cx="6940380" cy="3743856"/>
            </a:xfrm>
            <a:prstGeom prst="roundRect">
              <a:avLst>
                <a:gd name="adj" fmla="val 3509"/>
              </a:avLst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4000"/>
            </a:p>
          </p:txBody>
        </p:sp>
        <p:sp>
          <p:nvSpPr>
            <p:cNvPr id="12" name="Rounded Rectangle 130">
              <a:extLst>
                <a:ext uri="{FF2B5EF4-FFF2-40B4-BE49-F238E27FC236}">
                  <a16:creationId xmlns:a16="http://schemas.microsoft.com/office/drawing/2014/main" id="{C6B99443-8C90-4D59-8538-B8011D9EC3C8}"/>
                </a:ext>
              </a:extLst>
            </p:cNvPr>
            <p:cNvSpPr/>
            <p:nvPr/>
          </p:nvSpPr>
          <p:spPr>
            <a:xfrm>
              <a:off x="9456665" y="2916267"/>
              <a:ext cx="5598942" cy="129422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>
                  <a:latin typeface="Segoe UI" panose="020B0502040204020203" pitchFamily="34" charset="0"/>
                  <a:cs typeface="Segoe UI" panose="020B0502040204020203" pitchFamily="34" charset="0"/>
                </a:rPr>
                <a:t>Compensação e Investimentos</a:t>
              </a:r>
              <a:endParaRPr lang="pt-BR" sz="3600"/>
            </a:p>
          </p:txBody>
        </p:sp>
        <p:sp>
          <p:nvSpPr>
            <p:cNvPr id="13" name="Rounded Rectangle 131">
              <a:extLst>
                <a:ext uri="{FF2B5EF4-FFF2-40B4-BE49-F238E27FC236}">
                  <a16:creationId xmlns:a16="http://schemas.microsoft.com/office/drawing/2014/main" id="{0DA0B9B6-9AEB-41F6-9707-B4F31D5AA977}"/>
                </a:ext>
              </a:extLst>
            </p:cNvPr>
            <p:cNvSpPr/>
            <p:nvPr/>
          </p:nvSpPr>
          <p:spPr>
            <a:xfrm>
              <a:off x="16269956" y="3338299"/>
              <a:ext cx="6940380" cy="3743856"/>
            </a:xfrm>
            <a:prstGeom prst="roundRect">
              <a:avLst>
                <a:gd name="adj" fmla="val 3509"/>
              </a:avLst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4000"/>
            </a:p>
          </p:txBody>
        </p:sp>
        <p:sp>
          <p:nvSpPr>
            <p:cNvPr id="14" name="Rounded Rectangle 132">
              <a:extLst>
                <a:ext uri="{FF2B5EF4-FFF2-40B4-BE49-F238E27FC236}">
                  <a16:creationId xmlns:a16="http://schemas.microsoft.com/office/drawing/2014/main" id="{5BB6330A-E20E-4CD1-8157-92D436F5A950}"/>
                </a:ext>
              </a:extLst>
            </p:cNvPr>
            <p:cNvSpPr/>
            <p:nvPr/>
          </p:nvSpPr>
          <p:spPr>
            <a:xfrm>
              <a:off x="16940677" y="2916267"/>
              <a:ext cx="5598942" cy="129422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pt-BR" sz="1100" b="1">
                  <a:latin typeface="Segoe UI" panose="020B0502040204020203" pitchFamily="34" charset="0"/>
                  <a:cs typeface="Segoe UI" panose="020B0502040204020203" pitchFamily="34" charset="0"/>
                </a:rPr>
                <a:t>Tributos e Participações Governamentais</a:t>
              </a: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771678F-52AE-46E1-B102-386EE2787C2F}"/>
                </a:ext>
              </a:extLst>
            </p:cNvPr>
            <p:cNvSpPr txBox="1"/>
            <p:nvPr/>
          </p:nvSpPr>
          <p:spPr>
            <a:xfrm>
              <a:off x="2827387" y="4462518"/>
              <a:ext cx="3720641" cy="27840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rgbClr val="40AE49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</a:t>
              </a:r>
              <a:r>
                <a:rPr lang="en-BR" sz="3600" b="1" dirty="0">
                  <a:solidFill>
                    <a:srgbClr val="40AE49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$</a:t>
              </a:r>
              <a:r>
                <a:rPr lang="pt-BR" sz="4800" b="1" dirty="0">
                  <a:solidFill>
                    <a:srgbClr val="40AE49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13</a:t>
              </a:r>
              <a:r>
                <a:rPr lang="en-BR" sz="4000" b="1" dirty="0">
                  <a:solidFill>
                    <a:srgbClr val="40AE49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</a:t>
              </a:r>
              <a:endParaRPr lang="en-BR" sz="4800" b="1" dirty="0">
                <a:solidFill>
                  <a:srgbClr val="40AE49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TextBox 151">
              <a:extLst>
                <a:ext uri="{FF2B5EF4-FFF2-40B4-BE49-F238E27FC236}">
                  <a16:creationId xmlns:a16="http://schemas.microsoft.com/office/drawing/2014/main" id="{3C1723D1-ACBB-4F7D-AFA8-1D799AC0ED1C}"/>
                </a:ext>
              </a:extLst>
            </p:cNvPr>
            <p:cNvSpPr txBox="1"/>
            <p:nvPr/>
          </p:nvSpPr>
          <p:spPr>
            <a:xfrm>
              <a:off x="9826518" y="4462518"/>
              <a:ext cx="4859212" cy="27840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4000" b="1" dirty="0">
                  <a:solidFill>
                    <a:schemeClr val="accent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</a:t>
              </a:r>
              <a:r>
                <a:rPr lang="en-BR" sz="4000" b="1" dirty="0">
                  <a:solidFill>
                    <a:schemeClr val="accent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$ </a:t>
              </a:r>
              <a:r>
                <a:rPr lang="pt-BR" sz="4800" b="1" dirty="0">
                  <a:solidFill>
                    <a:schemeClr val="accent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353</a:t>
              </a:r>
              <a:r>
                <a:rPr lang="pt-BR" sz="4000" b="1" dirty="0">
                  <a:solidFill>
                    <a:schemeClr val="accent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</a:t>
              </a:r>
              <a:endParaRPr lang="en-BR" sz="4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TextBox 152">
              <a:extLst>
                <a:ext uri="{FF2B5EF4-FFF2-40B4-BE49-F238E27FC236}">
                  <a16:creationId xmlns:a16="http://schemas.microsoft.com/office/drawing/2014/main" id="{607E8440-8AB8-4ECC-B891-2B9A65A752DD}"/>
                </a:ext>
              </a:extLst>
            </p:cNvPr>
            <p:cNvSpPr txBox="1"/>
            <p:nvPr/>
          </p:nvSpPr>
          <p:spPr>
            <a:xfrm>
              <a:off x="17684329" y="4489818"/>
              <a:ext cx="4571298" cy="27840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4000" b="1" dirty="0">
                  <a:solidFill>
                    <a:schemeClr val="accent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</a:t>
              </a:r>
              <a:r>
                <a:rPr lang="en-BR" sz="4000" b="1" dirty="0">
                  <a:solidFill>
                    <a:schemeClr val="accent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$</a:t>
              </a:r>
              <a:r>
                <a:rPr lang="pt-BR" sz="4800" b="1" dirty="0">
                  <a:solidFill>
                    <a:schemeClr val="accent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160</a:t>
              </a:r>
              <a:r>
                <a:rPr lang="en-BR" sz="4000" b="1" dirty="0">
                  <a:solidFill>
                    <a:schemeClr val="accent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</a:t>
              </a:r>
              <a:endParaRPr lang="en-BR" sz="4800" b="1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7EFB1EAE-E0A4-4364-A5DE-17E6032271AF}"/>
                </a:ext>
              </a:extLst>
            </p:cNvPr>
            <p:cNvSpPr txBox="1"/>
            <p:nvPr/>
          </p:nvSpPr>
          <p:spPr>
            <a:xfrm rot="16200000">
              <a:off x="-397149" y="4951098"/>
              <a:ext cx="2428485" cy="518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Até 2023</a:t>
              </a:r>
            </a:p>
          </p:txBody>
        </p:sp>
      </p:grpSp>
      <p:sp>
        <p:nvSpPr>
          <p:cNvPr id="43" name="Rounded Rectangle 4">
            <a:extLst>
              <a:ext uri="{FF2B5EF4-FFF2-40B4-BE49-F238E27FC236}">
                <a16:creationId xmlns:a16="http://schemas.microsoft.com/office/drawing/2014/main" id="{C5D4B016-3687-4FA6-997D-9D49D41FB1F2}"/>
              </a:ext>
            </a:extLst>
          </p:cNvPr>
          <p:cNvSpPr/>
          <p:nvPr/>
        </p:nvSpPr>
        <p:spPr>
          <a:xfrm>
            <a:off x="2819888" y="3839365"/>
            <a:ext cx="3400452" cy="111750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sz="4000"/>
          </a:p>
        </p:txBody>
      </p:sp>
      <p:sp>
        <p:nvSpPr>
          <p:cNvPr id="44" name="Rounded Rectangle 8">
            <a:extLst>
              <a:ext uri="{FF2B5EF4-FFF2-40B4-BE49-F238E27FC236}">
                <a16:creationId xmlns:a16="http://schemas.microsoft.com/office/drawing/2014/main" id="{7311C610-8102-4F81-A005-25E3BAD230CF}"/>
              </a:ext>
            </a:extLst>
          </p:cNvPr>
          <p:cNvSpPr/>
          <p:nvPr/>
        </p:nvSpPr>
        <p:spPr>
          <a:xfrm>
            <a:off x="3148509" y="3713393"/>
            <a:ext cx="2743212" cy="386314"/>
          </a:xfrm>
          <a:prstGeom prst="roundRect">
            <a:avLst/>
          </a:prstGeom>
          <a:solidFill>
            <a:srgbClr val="007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Produção de óleo da União</a:t>
            </a:r>
            <a:endParaRPr lang="en-BR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ounded Rectangle 129">
            <a:extLst>
              <a:ext uri="{FF2B5EF4-FFF2-40B4-BE49-F238E27FC236}">
                <a16:creationId xmlns:a16="http://schemas.microsoft.com/office/drawing/2014/main" id="{799DFDB5-F5CC-48BB-858C-C6BB24B1E6DA}"/>
              </a:ext>
            </a:extLst>
          </p:cNvPr>
          <p:cNvSpPr/>
          <p:nvPr/>
        </p:nvSpPr>
        <p:spPr>
          <a:xfrm>
            <a:off x="6528048" y="3839365"/>
            <a:ext cx="3400452" cy="111750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sz="4000" dirty="0">
              <a:highlight>
                <a:srgbClr val="FFFF00"/>
              </a:highlight>
            </a:endParaRPr>
          </a:p>
        </p:txBody>
      </p:sp>
      <p:sp>
        <p:nvSpPr>
          <p:cNvPr id="46" name="Rounded Rectangle 130">
            <a:extLst>
              <a:ext uri="{FF2B5EF4-FFF2-40B4-BE49-F238E27FC236}">
                <a16:creationId xmlns:a16="http://schemas.microsoft.com/office/drawing/2014/main" id="{A3B58B84-1F7C-4D0D-83DE-7ED59B8EC2FC}"/>
              </a:ext>
            </a:extLst>
          </p:cNvPr>
          <p:cNvSpPr/>
          <p:nvPr/>
        </p:nvSpPr>
        <p:spPr>
          <a:xfrm>
            <a:off x="6856669" y="3713393"/>
            <a:ext cx="2743212" cy="38631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Produção de gás da União</a:t>
            </a:r>
            <a:endParaRPr lang="pt-BR" sz="3600" dirty="0"/>
          </a:p>
        </p:txBody>
      </p:sp>
      <p:sp>
        <p:nvSpPr>
          <p:cNvPr id="49" name="TextBox 12">
            <a:extLst>
              <a:ext uri="{FF2B5EF4-FFF2-40B4-BE49-F238E27FC236}">
                <a16:creationId xmlns:a16="http://schemas.microsoft.com/office/drawing/2014/main" id="{6576256A-A1B9-4535-8CD0-9C5B09636BB8}"/>
              </a:ext>
            </a:extLst>
          </p:cNvPr>
          <p:cNvSpPr txBox="1"/>
          <p:nvPr/>
        </p:nvSpPr>
        <p:spPr>
          <a:xfrm>
            <a:off x="3418687" y="4174933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07C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51</a:t>
            </a:r>
            <a:r>
              <a:rPr lang="pt-BR" sz="3600" b="1" dirty="0">
                <a:solidFill>
                  <a:srgbClr val="007C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800" b="1" dirty="0">
                <a:solidFill>
                  <a:srgbClr val="007C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 </a:t>
            </a:r>
            <a:r>
              <a:rPr lang="pt-BR" sz="2800" b="1" dirty="0" err="1">
                <a:solidFill>
                  <a:srgbClr val="007C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bpd</a:t>
            </a:r>
            <a:endParaRPr lang="en-BR" sz="4800" b="1" dirty="0">
              <a:solidFill>
                <a:srgbClr val="007C8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Box 151">
            <a:extLst>
              <a:ext uri="{FF2B5EF4-FFF2-40B4-BE49-F238E27FC236}">
                <a16:creationId xmlns:a16="http://schemas.microsoft.com/office/drawing/2014/main" id="{C4AC030A-C88E-4F4B-B580-3401C1A392DC}"/>
              </a:ext>
            </a:extLst>
          </p:cNvPr>
          <p:cNvSpPr txBox="1"/>
          <p:nvPr/>
        </p:nvSpPr>
        <p:spPr>
          <a:xfrm>
            <a:off x="6878382" y="4174933"/>
            <a:ext cx="2699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112</a:t>
            </a:r>
            <a:r>
              <a:rPr lang="pt-BR" sz="40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8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 m³/d</a:t>
            </a:r>
            <a:endParaRPr lang="en-BR" sz="4800" b="1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A7819250-CE1D-4BB3-9A73-3E398085CDE3}"/>
              </a:ext>
            </a:extLst>
          </p:cNvPr>
          <p:cNvSpPr txBox="1"/>
          <p:nvPr/>
        </p:nvSpPr>
        <p:spPr>
          <a:xfrm rot="16200000">
            <a:off x="1975924" y="4271157"/>
            <a:ext cx="12955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Setembro de 2023</a:t>
            </a:r>
          </a:p>
        </p:txBody>
      </p:sp>
    </p:spTree>
    <p:extLst>
      <p:ext uri="{BB962C8B-B14F-4D97-AF65-F5344CB8AC3E}">
        <p14:creationId xmlns:p14="http://schemas.microsoft.com/office/powerpoint/2010/main" val="307553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9880C20-6971-4FB9-AD1A-A4C5EBFBF9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ounded Rectangle 137">
            <a:extLst>
              <a:ext uri="{FF2B5EF4-FFF2-40B4-BE49-F238E27FC236}">
                <a16:creationId xmlns:a16="http://schemas.microsoft.com/office/drawing/2014/main" id="{B3B00D37-A8D4-4DF6-A2F0-F1CF98A1B502}"/>
              </a:ext>
            </a:extLst>
          </p:cNvPr>
          <p:cNvSpPr/>
          <p:nvPr/>
        </p:nvSpPr>
        <p:spPr>
          <a:xfrm>
            <a:off x="1208740" y="706988"/>
            <a:ext cx="9969191" cy="5258915"/>
          </a:xfrm>
          <a:prstGeom prst="roundRect">
            <a:avLst>
              <a:gd name="adj" fmla="val 3509"/>
            </a:avLst>
          </a:prstGeom>
          <a:noFill/>
          <a:ln w="19050">
            <a:solidFill>
              <a:srgbClr val="00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69" rtl="0" hangingPunct="0">
              <a:lnSpc>
                <a:spcPct val="90000"/>
              </a:lnSpc>
              <a:spcBef>
                <a:spcPts val="2250"/>
              </a:spcBef>
            </a:pPr>
            <a:endParaRPr lang="en-BR" sz="4800">
              <a:solidFill>
                <a:prstClr val="white"/>
              </a:solidFill>
              <a:latin typeface="Calibri"/>
              <a:sym typeface="Helvetica Neue"/>
            </a:endParaRPr>
          </a:p>
        </p:txBody>
      </p:sp>
      <p:sp>
        <p:nvSpPr>
          <p:cNvPr id="27" name="Rounded Rectangle 138">
            <a:extLst>
              <a:ext uri="{FF2B5EF4-FFF2-40B4-BE49-F238E27FC236}">
                <a16:creationId xmlns:a16="http://schemas.microsoft.com/office/drawing/2014/main" id="{4AFC5084-4307-48F0-8E6F-34088299C014}"/>
              </a:ext>
            </a:extLst>
          </p:cNvPr>
          <p:cNvSpPr/>
          <p:nvPr/>
        </p:nvSpPr>
        <p:spPr>
          <a:xfrm>
            <a:off x="2715264" y="565855"/>
            <a:ext cx="6956142" cy="464689"/>
          </a:xfrm>
          <a:prstGeom prst="roundRect">
            <a:avLst/>
          </a:prstGeom>
          <a:solidFill>
            <a:srgbClr val="22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69" rtl="0" hangingPunct="0">
              <a:lnSpc>
                <a:spcPct val="90000"/>
              </a:lnSpc>
              <a:spcBef>
                <a:spcPts val="2250"/>
              </a:spcBef>
            </a:pPr>
            <a:r>
              <a:rPr lang="pt-BR" sz="2000" b="1" dirty="0">
                <a:solidFill>
                  <a:prstClr val="white"/>
                </a:solidFill>
                <a:latin typeface="Trebuchet MS" panose="020B0603020202020204" pitchFamily="34" charset="0"/>
                <a:cs typeface="Segoe UI" panose="020B0502040204020203" pitchFamily="34" charset="0"/>
                <a:sym typeface="Helvetica Neue"/>
              </a:rPr>
              <a:t>MAIORES PRODUTORES DO BRASIL – SETEMBRO/2023</a:t>
            </a:r>
            <a:endParaRPr lang="en-BR" sz="2000" dirty="0">
              <a:solidFill>
                <a:prstClr val="white"/>
              </a:solidFill>
              <a:latin typeface="Trebuchet MS" panose="020B0603020202020204" pitchFamily="34" charset="0"/>
              <a:sym typeface="Helvetica Neue"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CC1D393F-13A1-438D-B6AD-4F37986D3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624" y="1491489"/>
            <a:ext cx="681096" cy="681096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2C25C9A4-FF3B-4FB8-BEA4-E75707BC8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158" y="4623544"/>
            <a:ext cx="612950" cy="612950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1D55B634-A018-4077-BEB7-FED1C49CD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160" y="1334701"/>
            <a:ext cx="964523" cy="964523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91F066CE-D7EF-4C10-B0B2-BD4E1DB91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437" y="2157511"/>
            <a:ext cx="526858" cy="526858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91839796-4056-4C3E-BB7E-57B75F774A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624" y="2722577"/>
            <a:ext cx="742484" cy="742484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A091645F-69AE-4BC7-9193-237E0EB03A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437" y="3578786"/>
            <a:ext cx="742484" cy="348606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CFE4A03F-E27E-40B4-A9D0-B95D641F35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3053" y="5150086"/>
            <a:ext cx="707625" cy="707625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33D54D0B-20D0-40D7-8AF7-699832BB4D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1585" y="4272901"/>
            <a:ext cx="820189" cy="187941"/>
          </a:xfrm>
          <a:prstGeom prst="rect">
            <a:avLst/>
          </a:prstGeom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D38AD3B4-7407-4237-9140-35DAE85B3E0B}"/>
              </a:ext>
            </a:extLst>
          </p:cNvPr>
          <p:cNvSpPr/>
          <p:nvPr/>
        </p:nvSpPr>
        <p:spPr>
          <a:xfrm>
            <a:off x="5171872" y="883056"/>
            <a:ext cx="1043877" cy="664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rtl="0">
              <a:lnSpc>
                <a:spcPct val="250000"/>
              </a:lnSpc>
              <a:defRPr/>
            </a:pPr>
            <a:r>
              <a:rPr lang="en-US" b="1" spc="-25" dirty="0">
                <a:solidFill>
                  <a:srgbClr val="002F4F"/>
                </a:solidFill>
                <a:latin typeface="Trebuchet MS" panose="020B0603020202020204" pitchFamily="34" charset="0"/>
                <a:cs typeface="Segoe UI" panose="020B0502040204020203" pitchFamily="34" charset="0"/>
                <a:sym typeface="Helvetica Neue"/>
              </a:rPr>
              <a:t>K BOE/D</a:t>
            </a:r>
            <a:endParaRPr lang="en-US" b="1" dirty="0">
              <a:solidFill>
                <a:srgbClr val="002F4F"/>
              </a:solidFill>
              <a:latin typeface="Trebuchet MS" panose="020B0603020202020204" pitchFamily="34" charset="0"/>
              <a:cs typeface="Segoe UI" panose="020B0502040204020203" pitchFamily="34" charset="0"/>
              <a:sym typeface="Helvetica Neue"/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B78D09AC-764D-4646-AEB4-80B3943B7AD4}"/>
              </a:ext>
            </a:extLst>
          </p:cNvPr>
          <p:cNvSpPr/>
          <p:nvPr/>
        </p:nvSpPr>
        <p:spPr>
          <a:xfrm>
            <a:off x="9778392" y="857880"/>
            <a:ext cx="1043877" cy="664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rtl="0">
              <a:lnSpc>
                <a:spcPct val="250000"/>
              </a:lnSpc>
              <a:defRPr/>
            </a:pPr>
            <a:r>
              <a:rPr lang="en-US" b="1" spc="-25" dirty="0">
                <a:solidFill>
                  <a:srgbClr val="002F4F"/>
                </a:solidFill>
                <a:latin typeface="Trebuchet MS" panose="020B0603020202020204" pitchFamily="34" charset="0"/>
                <a:cs typeface="Segoe UI" panose="020B0502040204020203" pitchFamily="34" charset="0"/>
                <a:sym typeface="Helvetica Neue"/>
              </a:rPr>
              <a:t>K BOE/D</a:t>
            </a:r>
            <a:endParaRPr lang="en-US" b="1" dirty="0">
              <a:solidFill>
                <a:srgbClr val="002F4F"/>
              </a:solidFill>
              <a:latin typeface="Trebuchet MS" panose="020B0603020202020204" pitchFamily="34" charset="0"/>
              <a:cs typeface="Segoe UI" panose="020B0502040204020203" pitchFamily="34" charset="0"/>
              <a:sym typeface="Helvetica Neue"/>
            </a:endParaRP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F7942F8D-690B-4FE0-9AE8-5014F6628F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5192" y="4590453"/>
            <a:ext cx="742484" cy="742484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2D826928-3ED2-48C0-973C-5BBBF162E2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1218" y="2769727"/>
            <a:ext cx="618535" cy="618535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86BD34D9-C7E4-4852-9181-B0D87AA7F7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75192" y="2109885"/>
            <a:ext cx="666408" cy="666408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6A6BEC16-4BF5-42EF-B680-B4CCADE21B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75720" y="4102495"/>
            <a:ext cx="465352" cy="465352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51C32339-1EE9-46DD-B77D-CC7E856E471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23064" y="5463550"/>
            <a:ext cx="618536" cy="265741"/>
          </a:xfrm>
          <a:prstGeom prst="rect">
            <a:avLst/>
          </a:prstGeom>
        </p:spPr>
      </p:pic>
      <p:sp>
        <p:nvSpPr>
          <p:cNvPr id="43" name="Elipse 42">
            <a:extLst>
              <a:ext uri="{FF2B5EF4-FFF2-40B4-BE49-F238E27FC236}">
                <a16:creationId xmlns:a16="http://schemas.microsoft.com/office/drawing/2014/main" id="{4665EAE9-1377-4DBF-B8B6-889016C15AF2}"/>
              </a:ext>
            </a:extLst>
          </p:cNvPr>
          <p:cNvSpPr/>
          <p:nvPr/>
        </p:nvSpPr>
        <p:spPr>
          <a:xfrm>
            <a:off x="7223064" y="3249508"/>
            <a:ext cx="555693" cy="954307"/>
          </a:xfrm>
          <a:prstGeom prst="ellipse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1219169" rtl="0" hangingPunct="0">
              <a:lnSpc>
                <a:spcPct val="90000"/>
              </a:lnSpc>
              <a:spcBef>
                <a:spcPts val="2250"/>
              </a:spcBef>
            </a:pPr>
            <a:endParaRPr lang="pt-BR" sz="2400">
              <a:solidFill>
                <a:srgbClr val="000000"/>
              </a:solidFill>
              <a:latin typeface="Calibri"/>
              <a:sym typeface="Helvetica Neue"/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2CCFBCFA-140F-4A42-B653-5696759AD2B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784" y="3519789"/>
            <a:ext cx="537973" cy="55183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302CCEF9-68DB-4A38-8A82-B3B2FFA53745}"/>
              </a:ext>
            </a:extLst>
          </p:cNvPr>
          <p:cNvSpPr/>
          <p:nvPr/>
        </p:nvSpPr>
        <p:spPr>
          <a:xfrm>
            <a:off x="6234223" y="3429958"/>
            <a:ext cx="4631473" cy="647114"/>
          </a:xfrm>
          <a:prstGeom prst="roundRect">
            <a:avLst/>
          </a:prstGeom>
          <a:solidFill>
            <a:srgbClr val="FBFBFB"/>
          </a:solidFill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69" rtl="0" hangingPunct="0">
              <a:lnSpc>
                <a:spcPct val="90000"/>
              </a:lnSpc>
              <a:spcBef>
                <a:spcPts val="2250"/>
              </a:spcBef>
            </a:pPr>
            <a:endParaRPr lang="pt-BR" sz="2400">
              <a:solidFill>
                <a:srgbClr val="FF0000"/>
              </a:solidFill>
              <a:latin typeface="Calibri"/>
              <a:sym typeface="Helvetica Neue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67EBE1C1-8070-4515-8A08-9C40228D671A}"/>
              </a:ext>
            </a:extLst>
          </p:cNvPr>
          <p:cNvSpPr/>
          <p:nvPr/>
        </p:nvSpPr>
        <p:spPr>
          <a:xfrm>
            <a:off x="1008883" y="6079627"/>
            <a:ext cx="19758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2119" defTabSz="1219169" rtl="0" hangingPunct="0">
              <a:lnSpc>
                <a:spcPct val="90000"/>
              </a:lnSpc>
              <a:spcAft>
                <a:spcPts val="600"/>
              </a:spcAft>
            </a:pPr>
            <a:r>
              <a:rPr lang="en-US" sz="1000" dirty="0">
                <a:solidFill>
                  <a:srgbClr val="4A4A4A">
                    <a:lumMod val="75000"/>
                  </a:srgbClr>
                </a:solidFill>
                <a:latin typeface="Calibri"/>
                <a:sym typeface="Helvetica Neue"/>
              </a:rPr>
              <a:t>Fonte ANP (Agosto, 2023)</a:t>
            </a:r>
          </a:p>
        </p:txBody>
      </p:sp>
      <p:graphicFrame>
        <p:nvGraphicFramePr>
          <p:cNvPr id="50" name="Table 154">
            <a:extLst>
              <a:ext uri="{FF2B5EF4-FFF2-40B4-BE49-F238E27FC236}">
                <a16:creationId xmlns:a16="http://schemas.microsoft.com/office/drawing/2014/main" id="{D15D5A22-FCDD-4035-91B0-CAE1B77C9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012532"/>
              </p:ext>
            </p:extLst>
          </p:nvPr>
        </p:nvGraphicFramePr>
        <p:xfrm>
          <a:off x="5905586" y="1354102"/>
          <a:ext cx="5421921" cy="5537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307">
                  <a:extLst>
                    <a:ext uri="{9D8B030D-6E8A-4147-A177-3AD203B41FA5}">
                      <a16:colId xmlns:a16="http://schemas.microsoft.com/office/drawing/2014/main" val="326849586"/>
                    </a:ext>
                  </a:extLst>
                </a:gridCol>
                <a:gridCol w="1807307">
                  <a:extLst>
                    <a:ext uri="{9D8B030D-6E8A-4147-A177-3AD203B41FA5}">
                      <a16:colId xmlns:a16="http://schemas.microsoft.com/office/drawing/2014/main" val="2399095588"/>
                    </a:ext>
                  </a:extLst>
                </a:gridCol>
                <a:gridCol w="1807307">
                  <a:extLst>
                    <a:ext uri="{9D8B030D-6E8A-4147-A177-3AD203B41FA5}">
                      <a16:colId xmlns:a16="http://schemas.microsoft.com/office/drawing/2014/main" val="2392546636"/>
                    </a:ext>
                  </a:extLst>
                </a:gridCol>
              </a:tblGrid>
              <a:tr h="639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r>
                        <a:rPr lang="en-US" sz="180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73043" marR="73043" marT="36521" marB="36521" anchor="b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REPSOL</a:t>
                      </a:r>
                      <a:endParaRPr lang="en-US" sz="180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77</a:t>
                      </a:r>
                      <a:endParaRPr lang="en-US" sz="180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933222"/>
                  </a:ext>
                </a:extLst>
              </a:tr>
              <a:tr h="639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9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73043" marR="73043" marT="36521" marB="36521" anchor="b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CNODC</a:t>
                      </a:r>
                    </a:p>
                  </a:txBody>
                  <a:tcPr marL="73043" marR="73043" marT="36521" marB="36521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65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513088"/>
                  </a:ext>
                </a:extLst>
              </a:tr>
              <a:tr h="639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endParaRPr lang="en-US" sz="1800" b="1" spc="-50" dirty="0">
                        <a:solidFill>
                          <a:srgbClr val="FFC00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b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PETRONAS</a:t>
                      </a:r>
                    </a:p>
                  </a:txBody>
                  <a:tcPr marL="73043" marR="73043" marT="36521" marB="36521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55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077106"/>
                  </a:ext>
                </a:extLst>
              </a:tr>
              <a:tr h="639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11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73043" marR="73043" marT="36521" marB="36521" anchor="b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PPSA </a:t>
                      </a:r>
                    </a:p>
                  </a:txBody>
                  <a:tcPr marL="73043" marR="73043" marT="36521" marB="36521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51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175798"/>
                  </a:ext>
                </a:extLst>
              </a:tr>
              <a:tr h="639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12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73043" marR="73043" marT="36521" marB="36521" anchor="b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SINOCHEM</a:t>
                      </a:r>
                    </a:p>
                  </a:txBody>
                  <a:tcPr marL="73043" marR="73043" marT="36521" marB="36521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40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686884"/>
                  </a:ext>
                </a:extLst>
              </a:tr>
              <a:tr h="639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13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73043" marR="73043" marT="36521" marB="36521" anchor="b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QATAR</a:t>
                      </a:r>
                    </a:p>
                  </a:txBody>
                  <a:tcPr marL="73043" marR="73043" marT="36521" marB="36521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88912"/>
                  </a:ext>
                </a:extLst>
              </a:tr>
              <a:tr h="639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14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73043" marR="73043" marT="36521" marB="36521" anchor="b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KAROON</a:t>
                      </a:r>
                    </a:p>
                  </a:txBody>
                  <a:tcPr marL="73043" marR="73043" marT="36521" marB="36521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28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58855"/>
                  </a:ext>
                </a:extLst>
              </a:tr>
              <a:tr h="3544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936120"/>
                  </a:ext>
                </a:extLst>
              </a:tr>
              <a:tr h="3544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452762"/>
                  </a:ext>
                </a:extLst>
              </a:tr>
              <a:tr h="3544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513843"/>
                  </a:ext>
                </a:extLst>
              </a:tr>
            </a:tbl>
          </a:graphicData>
        </a:graphic>
      </p:graphicFrame>
      <p:graphicFrame>
        <p:nvGraphicFramePr>
          <p:cNvPr id="51" name="Table 154">
            <a:extLst>
              <a:ext uri="{FF2B5EF4-FFF2-40B4-BE49-F238E27FC236}">
                <a16:creationId xmlns:a16="http://schemas.microsoft.com/office/drawing/2014/main" id="{80859F5A-45F0-45DD-98BE-46820B18E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719538"/>
              </p:ext>
            </p:extLst>
          </p:nvPr>
        </p:nvGraphicFramePr>
        <p:xfrm>
          <a:off x="1208740" y="1354102"/>
          <a:ext cx="5421921" cy="5817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307">
                  <a:extLst>
                    <a:ext uri="{9D8B030D-6E8A-4147-A177-3AD203B41FA5}">
                      <a16:colId xmlns:a16="http://schemas.microsoft.com/office/drawing/2014/main" val="326849586"/>
                    </a:ext>
                  </a:extLst>
                </a:gridCol>
                <a:gridCol w="1807307">
                  <a:extLst>
                    <a:ext uri="{9D8B030D-6E8A-4147-A177-3AD203B41FA5}">
                      <a16:colId xmlns:a16="http://schemas.microsoft.com/office/drawing/2014/main" val="2399095588"/>
                    </a:ext>
                  </a:extLst>
                </a:gridCol>
                <a:gridCol w="1807307">
                  <a:extLst>
                    <a:ext uri="{9D8B030D-6E8A-4147-A177-3AD203B41FA5}">
                      <a16:colId xmlns:a16="http://schemas.microsoft.com/office/drawing/2014/main" val="2392546636"/>
                    </a:ext>
                  </a:extLst>
                </a:gridCol>
              </a:tblGrid>
              <a:tr h="639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80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º</a:t>
                      </a:r>
                      <a:endParaRPr lang="en-US" sz="1800" dirty="0">
                        <a:solidFill>
                          <a:srgbClr val="FFC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b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PETROBRAS</a:t>
                      </a:r>
                      <a:endParaRPr lang="en-US" sz="180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3.018 </a:t>
                      </a:r>
                      <a:endParaRPr lang="en-US" sz="180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933222"/>
                  </a:ext>
                </a:extLst>
              </a:tr>
              <a:tr h="639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73043" marR="73043" marT="36521" marB="36521" anchor="b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SHELL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530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513088"/>
                  </a:ext>
                </a:extLst>
              </a:tr>
              <a:tr h="639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endParaRPr lang="en-US" sz="1800" b="1" spc="-50" dirty="0">
                        <a:solidFill>
                          <a:srgbClr val="FFC00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b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TOTAL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186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077106"/>
                  </a:ext>
                </a:extLst>
              </a:tr>
              <a:tr h="639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73043" marR="73043" marT="36521" marB="36521" anchor="b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PETROGAL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141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175798"/>
                  </a:ext>
                </a:extLst>
              </a:tr>
              <a:tr h="639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73043" marR="73043" marT="36521" marB="36521" anchor="b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PRIO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104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686884"/>
                  </a:ext>
                </a:extLst>
              </a:tr>
              <a:tr h="639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73043" marR="73043" marT="36521" marB="36521" anchor="b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CNOOC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97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88912"/>
                  </a:ext>
                </a:extLst>
              </a:tr>
              <a:tr h="639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73043" marR="73043" marT="36521" marB="36521" anchor="b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EQUINOR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97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58855"/>
                  </a:ext>
                </a:extLst>
              </a:tr>
              <a:tr h="4478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936120"/>
                  </a:ext>
                </a:extLst>
              </a:tr>
              <a:tr h="4478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452762"/>
                  </a:ext>
                </a:extLst>
              </a:tr>
              <a:tr h="4478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513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865205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21A3759B-670C-4BF2-AE91-32C182592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27" y="2732043"/>
            <a:ext cx="3235698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7"/>
          <p:cNvSpPr txBox="1">
            <a:spLocks noGrp="1"/>
          </p:cNvSpPr>
          <p:nvPr>
            <p:ph type="title" idx="4294967295"/>
          </p:nvPr>
        </p:nvSpPr>
        <p:spPr>
          <a:xfrm>
            <a:off x="5128333" y="2331386"/>
            <a:ext cx="6142935" cy="1189719"/>
          </a:xfrm>
          <a:prstGeom prst="rect">
            <a:avLst/>
          </a:prstGeom>
        </p:spPr>
        <p:txBody>
          <a:bodyPr vert="horz" wrap="square" lIns="0" tIns="268004" rIns="0" bIns="0" rtlCol="0" anchor="ctr">
            <a:spAutoFit/>
          </a:bodyPr>
          <a:lstStyle/>
          <a:p>
            <a:pPr marL="18483" marR="3081">
              <a:lnSpc>
                <a:spcPct val="77300"/>
              </a:lnSpc>
              <a:spcBef>
                <a:spcPts val="2110"/>
              </a:spcBef>
            </a:pPr>
            <a:r>
              <a:rPr lang="pt-BR" spc="215" dirty="0">
                <a:solidFill>
                  <a:schemeClr val="bg1"/>
                </a:solidFill>
              </a:rPr>
              <a:t>ESTUDO</a:t>
            </a:r>
            <a:endParaRPr lang="pt-BR" sz="3002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48880" y="2331386"/>
            <a:ext cx="45719" cy="1287968"/>
          </a:xfrm>
          <a:custGeom>
            <a:avLst/>
            <a:gdLst/>
            <a:ahLst/>
            <a:cxnLst/>
            <a:rect l="l" t="t" r="r" b="b"/>
            <a:pathLst>
              <a:path h="2795904">
                <a:moveTo>
                  <a:pt x="0" y="0"/>
                </a:moveTo>
                <a:lnTo>
                  <a:pt x="0" y="2795726"/>
                </a:lnTo>
              </a:path>
            </a:pathLst>
          </a:custGeom>
          <a:ln w="62825">
            <a:solidFill>
              <a:srgbClr val="EBDE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F2B76AD8-F705-4D09-A793-28CA20BF5D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428" y="4491778"/>
            <a:ext cx="2306537" cy="2365981"/>
          </a:xfrm>
          <a:prstGeom prst="rect">
            <a:avLst/>
          </a:prstGeom>
        </p:spPr>
      </p:pic>
      <p:sp>
        <p:nvSpPr>
          <p:cNvPr id="34" name="Retângulo 33">
            <a:extLst>
              <a:ext uri="{FF2B5EF4-FFF2-40B4-BE49-F238E27FC236}">
                <a16:creationId xmlns:a16="http://schemas.microsoft.com/office/drawing/2014/main" id="{B3FF6177-30BE-4314-836C-2F293E9809F4}"/>
              </a:ext>
            </a:extLst>
          </p:cNvPr>
          <p:cNvSpPr/>
          <p:nvPr/>
        </p:nvSpPr>
        <p:spPr>
          <a:xfrm>
            <a:off x="5079430" y="3835393"/>
            <a:ext cx="6095572" cy="554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002" spc="85" dirty="0">
                <a:solidFill>
                  <a:prstClr val="white"/>
                </a:solidFill>
                <a:ea typeface="+mj-ea"/>
                <a:cs typeface="Calibri"/>
              </a:rPr>
              <a:t>PREMISSAS E RESULTADOS</a:t>
            </a:r>
            <a:endParaRPr lang="pt-BR" sz="1092" dirty="0"/>
          </a:p>
        </p:txBody>
      </p: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C0295837-42B5-4310-A783-1B4388D1C51D}"/>
              </a:ext>
            </a:extLst>
          </p:cNvPr>
          <p:cNvSpPr/>
          <p:nvPr/>
        </p:nvSpPr>
        <p:spPr bwMode="auto">
          <a:xfrm>
            <a:off x="0" y="0"/>
            <a:ext cx="12192000" cy="610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33A3D9D-B3AD-43D2-BFAE-E8F874631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363" y="1377959"/>
            <a:ext cx="11761274" cy="410208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38D186B-5263-4AF6-81F5-B4DFE5AADCB3}"/>
              </a:ext>
            </a:extLst>
          </p:cNvPr>
          <p:cNvSpPr txBox="1"/>
          <p:nvPr/>
        </p:nvSpPr>
        <p:spPr bwMode="auto">
          <a:xfrm>
            <a:off x="355814" y="2431427"/>
            <a:ext cx="1748884" cy="2113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pt-BR" sz="1400" b="1" dirty="0">
                <a:solidFill>
                  <a:srgbClr val="002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PREÇO DO PETRÓLEO </a:t>
            </a:r>
          </a:p>
          <a:p>
            <a:pPr algn="ctr">
              <a:spcBef>
                <a:spcPts val="800"/>
              </a:spcBef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2024: 75 USD/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bbl</a:t>
            </a:r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800"/>
              </a:spcBef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2025: 75 USD/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bbl</a:t>
            </a:r>
            <a:endParaRPr lang="pt-BR" sz="1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ctr">
              <a:spcBef>
                <a:spcPts val="800"/>
              </a:spcBef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2026 em diante: </a:t>
            </a:r>
          </a:p>
          <a:p>
            <a:pPr algn="ctr">
              <a:spcBef>
                <a:spcPts val="800"/>
              </a:spcBef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70 USD/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bbl</a:t>
            </a:r>
            <a:endParaRPr lang="pt-BR" sz="1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ctr">
              <a:spcBef>
                <a:spcPts val="800"/>
              </a:spcBef>
            </a:pPr>
            <a:endParaRPr lang="pt-BR" sz="1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D317678C-7904-4685-8BD3-2E4FE4A83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781648" y="1664091"/>
            <a:ext cx="870970" cy="65733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255D0DEE-29E6-46DF-8D09-BD4CB7122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2954947" y="2321426"/>
            <a:ext cx="481365" cy="68501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DA9F773-B105-49C6-9DA5-EFAA75A6EFA2}"/>
              </a:ext>
            </a:extLst>
          </p:cNvPr>
          <p:cNvSpPr txBox="1"/>
          <p:nvPr/>
        </p:nvSpPr>
        <p:spPr bwMode="auto">
          <a:xfrm>
            <a:off x="2238447" y="3119581"/>
            <a:ext cx="1916582" cy="2133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pt-BR" sz="1400" b="1" dirty="0">
                <a:solidFill>
                  <a:srgbClr val="002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PRIMEIRO ÓLEO E CURVA DE PRODUÇÃO </a:t>
            </a:r>
          </a:p>
          <a:p>
            <a:pPr algn="ctr">
              <a:spcBef>
                <a:spcPts val="800"/>
              </a:spcBef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Planos de Desenvolvimento existentes e estimativas da equipe técnica da PPSA, tendo como análogo um projeto típico do pré-sal</a:t>
            </a:r>
            <a:r>
              <a:rPr lang="pt-BR" sz="105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AACE034E-2034-48AB-B9AE-45EB45B69D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auto">
          <a:xfrm>
            <a:off x="6593698" y="2429591"/>
            <a:ext cx="868703" cy="61811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ACA976E-A1D7-47E3-8AD0-EC4430315228}"/>
              </a:ext>
            </a:extLst>
          </p:cNvPr>
          <p:cNvSpPr txBox="1"/>
          <p:nvPr/>
        </p:nvSpPr>
        <p:spPr bwMode="auto">
          <a:xfrm>
            <a:off x="4227741" y="2546169"/>
            <a:ext cx="1831379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pt-BR" sz="1400" b="1" dirty="0">
                <a:solidFill>
                  <a:srgbClr val="002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INVESTIMENTOS </a:t>
            </a:r>
            <a:br>
              <a:rPr lang="pt-BR" sz="1400" b="1" dirty="0">
                <a:solidFill>
                  <a:srgbClr val="002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400" b="1" dirty="0">
                <a:solidFill>
                  <a:srgbClr val="002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CUSTOS </a:t>
            </a:r>
          </a:p>
          <a:p>
            <a:pPr algn="ctr">
              <a:spcBef>
                <a:spcPts val="800"/>
              </a:spcBef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Planos de Desenvolvimento existentes e estimativas da equipe técnica da PPSA</a:t>
            </a:r>
            <a:endParaRPr lang="pt-BR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CF47EED-4F96-41A9-B576-A7CB3D23F60F}"/>
              </a:ext>
            </a:extLst>
          </p:cNvPr>
          <p:cNvSpPr txBox="1"/>
          <p:nvPr/>
        </p:nvSpPr>
        <p:spPr bwMode="auto">
          <a:xfrm>
            <a:off x="6145798" y="3145692"/>
            <a:ext cx="1831379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pt-BR" sz="1400" b="1" dirty="0">
                <a:solidFill>
                  <a:srgbClr val="002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FPSOs</a:t>
            </a:r>
          </a:p>
          <a:p>
            <a:pPr algn="ctr">
              <a:spcBef>
                <a:spcPts val="800"/>
              </a:spcBef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Capacidades de até 220 mil barris/dia. </a:t>
            </a:r>
            <a:b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Investimentos: 3 anos anteriores ao primeiro óleo e no ano do primeiro óleo 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67A26CA-9431-4DEC-B87A-F64375A823BB}"/>
              </a:ext>
            </a:extLst>
          </p:cNvPr>
          <p:cNvSpPr txBox="1"/>
          <p:nvPr/>
        </p:nvSpPr>
        <p:spPr bwMode="auto">
          <a:xfrm>
            <a:off x="8147239" y="2497600"/>
            <a:ext cx="1655338" cy="1159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pt-BR" sz="1400" b="1" dirty="0">
                <a:solidFill>
                  <a:srgbClr val="002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POÇOS</a:t>
            </a:r>
          </a:p>
          <a:p>
            <a:pPr algn="ctr">
              <a:spcBef>
                <a:spcPts val="800"/>
              </a:spcBef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1 poço exploratório por projeto</a:t>
            </a:r>
          </a:p>
          <a:p>
            <a:pPr algn="ctr">
              <a:spcBef>
                <a:spcPts val="800"/>
              </a:spcBef>
            </a:pPr>
            <a:endParaRPr lang="pt-BR" sz="1400" b="1" dirty="0">
              <a:solidFill>
                <a:srgbClr val="002F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2A1C097B-8551-4355-A6E7-0F557B7FFF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 bwMode="auto">
          <a:xfrm>
            <a:off x="10629161" y="2392240"/>
            <a:ext cx="656525" cy="59247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A101ED4-E040-442D-AE83-FDFAC82A333C}"/>
              </a:ext>
            </a:extLst>
          </p:cNvPr>
          <p:cNvSpPr txBox="1"/>
          <p:nvPr/>
        </p:nvSpPr>
        <p:spPr bwMode="auto">
          <a:xfrm>
            <a:off x="10128448" y="3119581"/>
            <a:ext cx="1655338" cy="2349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pt-BR" sz="1400" b="1" dirty="0">
                <a:solidFill>
                  <a:srgbClr val="002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ARRECADAÇÃO PARA A UNIÃO </a:t>
            </a:r>
          </a:p>
          <a:p>
            <a:pPr algn="ctr">
              <a:spcBef>
                <a:spcPts val="800"/>
              </a:spcBef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Alíquota de oferta de excedente em óleo de cada contrato e o limite de recuperação de custo em óleo.  Participação da União nos AIPs.</a:t>
            </a:r>
          </a:p>
        </p:txBody>
      </p:sp>
      <p:sp>
        <p:nvSpPr>
          <p:cNvPr id="17" name="Título 3">
            <a:extLst>
              <a:ext uri="{FF2B5EF4-FFF2-40B4-BE49-F238E27FC236}">
                <a16:creationId xmlns:a16="http://schemas.microsoft.com/office/drawing/2014/main" id="{BF2889A8-FA67-E4B6-5ED9-C27A1A44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852" y="192492"/>
            <a:ext cx="6533227" cy="935090"/>
          </a:xfrm>
        </p:spPr>
        <p:txBody>
          <a:bodyPr>
            <a:normAutofit/>
          </a:bodyPr>
          <a:lstStyle/>
          <a:p>
            <a:r>
              <a:rPr lang="pt-BR" sz="3200" b="1" spc="-45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Premissas</a:t>
            </a: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41586F41-DA44-BB71-61F9-9127771A66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00641" y="1736622"/>
            <a:ext cx="870970" cy="684496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B7032816-9BCE-4BE8-9AD4-FD076EA664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68991" y="1664091"/>
            <a:ext cx="584474" cy="76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3294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3C63B94B-98BB-4B32-BBE9-4902378B5882}"/>
              </a:ext>
            </a:extLst>
          </p:cNvPr>
          <p:cNvSpPr/>
          <p:nvPr/>
        </p:nvSpPr>
        <p:spPr bwMode="auto">
          <a:xfrm>
            <a:off x="0" y="-62069"/>
            <a:ext cx="12192000" cy="610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Gráfico, Gráfico de barras&#10;&#10;Descrição gerada automaticamente">
            <a:extLst>
              <a:ext uri="{FF2B5EF4-FFF2-40B4-BE49-F238E27FC236}">
                <a16:creationId xmlns:a16="http://schemas.microsoft.com/office/drawing/2014/main" id="{D168C425-438E-3E07-819F-76A01C87A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5" t="11151" r="17516" b="16823"/>
          <a:stretch/>
        </p:blipFill>
        <p:spPr>
          <a:xfrm>
            <a:off x="496773" y="1386931"/>
            <a:ext cx="6668207" cy="4084137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FA9ADEF8-8725-7B92-21FC-64D58D5C8CC3}"/>
              </a:ext>
            </a:extLst>
          </p:cNvPr>
          <p:cNvSpPr/>
          <p:nvPr/>
        </p:nvSpPr>
        <p:spPr>
          <a:xfrm>
            <a:off x="8004395" y="1718048"/>
            <a:ext cx="3348190" cy="3583160"/>
          </a:xfrm>
          <a:prstGeom prst="roundRect">
            <a:avLst>
              <a:gd name="adj" fmla="val 10538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DF7256F-A821-49BF-A3EC-6AE8B397AE07}"/>
              </a:ext>
            </a:extLst>
          </p:cNvPr>
          <p:cNvSpPr/>
          <p:nvPr/>
        </p:nvSpPr>
        <p:spPr bwMode="auto">
          <a:xfrm>
            <a:off x="8400256" y="3929343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B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96% </a:t>
            </a:r>
            <a:r>
              <a:rPr lang="pt-BR" dirty="0">
                <a:solidFill>
                  <a:srgbClr val="002B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produção virão de projetos com declaração de comercialidade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AA18A52-BE87-4108-8E5E-2313DF06308D}"/>
              </a:ext>
            </a:extLst>
          </p:cNvPr>
          <p:cNvSpPr txBox="1"/>
          <p:nvPr/>
        </p:nvSpPr>
        <p:spPr>
          <a:xfrm>
            <a:off x="8400256" y="2132856"/>
            <a:ext cx="2592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>
              <a:solidFill>
                <a:srgbClr val="002B54"/>
              </a:solidFill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r>
              <a:rPr lang="pt-BR" sz="1800" dirty="0">
                <a:solidFill>
                  <a:srgbClr val="002B54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Em 2029, pico de </a:t>
            </a:r>
            <a:r>
              <a:rPr lang="pt-BR" b="1" dirty="0">
                <a:solidFill>
                  <a:srgbClr val="002B5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2,3</a:t>
            </a:r>
            <a:r>
              <a:rPr lang="pt-BR" sz="1800" b="1" dirty="0">
                <a:solidFill>
                  <a:srgbClr val="002B54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milhão de </a:t>
            </a:r>
            <a:r>
              <a:rPr lang="pt-BR" sz="1800" b="1" dirty="0" err="1">
                <a:solidFill>
                  <a:srgbClr val="002B54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bpd</a:t>
            </a:r>
            <a:endParaRPr lang="pt-BR" b="1" dirty="0">
              <a:solidFill>
                <a:srgbClr val="002B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9AF815BA-ADBA-4D6B-8FB1-7435216745D1}"/>
              </a:ext>
            </a:extLst>
          </p:cNvPr>
          <p:cNvCxnSpPr>
            <a:cxnSpLocks/>
          </p:cNvCxnSpPr>
          <p:nvPr/>
        </p:nvCxnSpPr>
        <p:spPr>
          <a:xfrm>
            <a:off x="8498863" y="3645024"/>
            <a:ext cx="2359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3">
            <a:extLst>
              <a:ext uri="{FF2B5EF4-FFF2-40B4-BE49-F238E27FC236}">
                <a16:creationId xmlns:a16="http://schemas.microsoft.com/office/drawing/2014/main" id="{0CAA4F2E-42F6-445C-A17A-BA86ED8252A5}"/>
              </a:ext>
            </a:extLst>
          </p:cNvPr>
          <p:cNvSpPr txBox="1">
            <a:spLocks/>
          </p:cNvSpPr>
          <p:nvPr/>
        </p:nvSpPr>
        <p:spPr bwMode="auto">
          <a:xfrm>
            <a:off x="431622" y="97292"/>
            <a:ext cx="10056865" cy="1243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 futura dos contratos de partilha</a:t>
            </a:r>
            <a:b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Próximos 10 anos - ÓLEO</a:t>
            </a:r>
            <a:endParaRPr lang="pt-BR" sz="3200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93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pa e Slides de Transição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68C4E0E6-A5CB-4DD6-8618-521E53E94485}"/>
    </a:ext>
  </a:extLst>
</a:theme>
</file>

<file path=ppt/theme/theme3.xml><?xml version="1.0" encoding="utf-8"?>
<a:theme xmlns:a="http://schemas.openxmlformats.org/drawingml/2006/main" name="1_Capa e Slides de Transição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68C4E0E6-A5CB-4DD6-8618-521E53E94485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DDB8A8EE0D0A4F9224919E1EE291EC" ma:contentTypeVersion="17" ma:contentTypeDescription="Crie um novo documento." ma:contentTypeScope="" ma:versionID="71a468fd08c4b64f26f8629e2abb42fc">
  <xsd:schema xmlns:xsd="http://www.w3.org/2001/XMLSchema" xmlns:xs="http://www.w3.org/2001/XMLSchema" xmlns:p="http://schemas.microsoft.com/office/2006/metadata/properties" xmlns:ns3="df04f808-34aa-4ec7-b570-9235d45eff31" xmlns:ns4="78bc998a-26d0-41a5-a3ff-3844a0b5771c" targetNamespace="http://schemas.microsoft.com/office/2006/metadata/properties" ma:root="true" ma:fieldsID="581b20ffb4a7018aae7436913cf63278" ns3:_="" ns4:_="">
    <xsd:import namespace="df04f808-34aa-4ec7-b570-9235d45eff31"/>
    <xsd:import namespace="78bc998a-26d0-41a5-a3ff-3844a0b5771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04f808-34aa-4ec7-b570-9235d45eff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c998a-26d0-41a5-a3ff-3844a0b57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bc998a-26d0-41a5-a3ff-3844a0b5771c" xsi:nil="true"/>
  </documentManagement>
</p:properties>
</file>

<file path=customXml/itemProps1.xml><?xml version="1.0" encoding="utf-8"?>
<ds:datastoreItem xmlns:ds="http://schemas.openxmlformats.org/officeDocument/2006/customXml" ds:itemID="{BB5B3014-43C5-45E1-AA9E-1A0DF38B5E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D93941-FEFB-4EA4-821B-7CBB9E6819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04f808-34aa-4ec7-b570-9235d45eff31"/>
    <ds:schemaRef ds:uri="78bc998a-26d0-41a5-a3ff-3844a0b577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0BF214-1E23-4495-B0C9-FD73F66EB56B}">
  <ds:schemaRefs>
    <ds:schemaRef ds:uri="78bc998a-26d0-41a5-a3ff-3844a0b5771c"/>
    <ds:schemaRef ds:uri="http://schemas.microsoft.com/office/2006/metadata/properties"/>
    <ds:schemaRef ds:uri="df04f808-34aa-4ec7-b570-9235d45eff31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2991</TotalTime>
  <Words>756</Words>
  <Application>Microsoft Office PowerPoint</Application>
  <DocSecurity>0</DocSecurity>
  <PresentationFormat>Widescreen</PresentationFormat>
  <Paragraphs>206</Paragraphs>
  <Slides>19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19</vt:i4>
      </vt:variant>
    </vt:vector>
  </HeadingPairs>
  <TitlesOfParts>
    <vt:vector size="32" baseType="lpstr">
      <vt:lpstr>MS Mincho</vt:lpstr>
      <vt:lpstr>Arial</vt:lpstr>
      <vt:lpstr>Calibri</vt:lpstr>
      <vt:lpstr>Calibri Light</vt:lpstr>
      <vt:lpstr>Helvetica Neue</vt:lpstr>
      <vt:lpstr>Montserrat</vt:lpstr>
      <vt:lpstr>Montserrat Medium</vt:lpstr>
      <vt:lpstr>Segoe UI</vt:lpstr>
      <vt:lpstr>Trebuchet MS</vt:lpstr>
      <vt:lpstr>Wingdings</vt:lpstr>
      <vt:lpstr>Office Theme</vt:lpstr>
      <vt:lpstr>Capa e Slides de Transição</vt:lpstr>
      <vt:lpstr>1_Capa e Slides de Transição</vt:lpstr>
      <vt:lpstr>Apresentação do PowerPoint</vt:lpstr>
      <vt:lpstr>Os contratos de partilha</vt:lpstr>
      <vt:lpstr>Apresentação do PowerPoint</vt:lpstr>
      <vt:lpstr>Os resultados dos contratos de partilha Produção</vt:lpstr>
      <vt:lpstr>Apresentação do PowerPoint</vt:lpstr>
      <vt:lpstr>Apresentação do PowerPoint</vt:lpstr>
      <vt:lpstr>ESTUDO</vt:lpstr>
      <vt:lpstr>Premissas</vt:lpstr>
      <vt:lpstr>Apresentação do PowerPoint</vt:lpstr>
      <vt:lpstr>Apresentação do PowerPoint</vt:lpstr>
      <vt:lpstr>PRODUÇÃO ACUMULADA ATÉ 2033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retrato da exploração no polígono do pré-sal Precisamos continuar explorando as oportunidades dentro do polígono... 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aluno</dc:creator>
  <cp:keywords/>
  <dc:description/>
  <cp:lastModifiedBy>Tabita Yaling Cheng Loureiro</cp:lastModifiedBy>
  <cp:revision>111</cp:revision>
  <dcterms:created xsi:type="dcterms:W3CDTF">2012-12-03T06:56:55Z</dcterms:created>
  <dcterms:modified xsi:type="dcterms:W3CDTF">2023-11-22T04:58:27Z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0x01010083DDB8A8EE0D0A4F9224919E1EE291EC</vt:lpwstr>
  </property>
</Properties>
</file>